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enor Sans" charset="1" panose="02000000000000000000"/>
      <p:regular r:id="rId19"/>
    </p:embeddedFont>
    <p:embeddedFont>
      <p:font typeface="Active Heart"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10125982" y="2694311"/>
            <a:ext cx="6951614" cy="8089151"/>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93337" y="995117"/>
            <a:ext cx="6951614" cy="808915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60846" y="489476"/>
            <a:ext cx="12697150"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grpSp>
        <p:nvGrpSpPr>
          <p:cNvPr name="Group 9" id="9"/>
          <p:cNvGrpSpPr/>
          <p:nvPr/>
        </p:nvGrpSpPr>
        <p:grpSpPr>
          <a:xfrm rot="0">
            <a:off x="1560846" y="5441861"/>
            <a:ext cx="2464981" cy="2868342"/>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853770" y="620288"/>
            <a:ext cx="1782363" cy="2074023"/>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901431" y="620288"/>
            <a:ext cx="502580" cy="584821"/>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393664" y="2401900"/>
            <a:ext cx="502580" cy="584821"/>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017854" y="9476873"/>
            <a:ext cx="502580" cy="584821"/>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071947" y="2694311"/>
            <a:ext cx="502580" cy="584821"/>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6" id="2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2341787" y="4225946"/>
            <a:ext cx="14405777" cy="1722743"/>
          </a:xfrm>
          <a:prstGeom prst="rect">
            <a:avLst/>
          </a:prstGeom>
        </p:spPr>
        <p:txBody>
          <a:bodyPr anchor="t" rtlCol="false" tIns="0" lIns="0" bIns="0" rIns="0">
            <a:spAutoFit/>
          </a:bodyPr>
          <a:lstStyle/>
          <a:p>
            <a:pPr algn="l" marL="0" indent="0" lvl="0">
              <a:lnSpc>
                <a:spcPts val="10770"/>
              </a:lnSpc>
            </a:pPr>
            <a:r>
              <a:rPr lang="en-US" sz="11966" spc="837">
                <a:solidFill>
                  <a:srgbClr val="FFFFFF"/>
                </a:solidFill>
                <a:latin typeface="Active Heart"/>
                <a:ea typeface="Active Heart"/>
                <a:cs typeface="Active Heart"/>
                <a:sym typeface="Active Heart"/>
              </a:rPr>
              <a:t>BIKE SALES REPORT</a:t>
            </a:r>
          </a:p>
        </p:txBody>
      </p:sp>
      <p:sp>
        <p:nvSpPr>
          <p:cNvPr name="TextBox 29" id="29"/>
          <p:cNvSpPr txBox="true"/>
          <p:nvPr/>
        </p:nvSpPr>
        <p:spPr>
          <a:xfrm rot="0">
            <a:off x="3449544" y="5990861"/>
            <a:ext cx="10808452" cy="533357"/>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April, 2025</a:t>
            </a:r>
          </a:p>
        </p:txBody>
      </p:sp>
      <p:sp>
        <p:nvSpPr>
          <p:cNvPr name="TextBox 30" id="30"/>
          <p:cNvSpPr txBox="true"/>
          <p:nvPr/>
        </p:nvSpPr>
        <p:spPr>
          <a:xfrm rot="0">
            <a:off x="10910725" y="9381718"/>
            <a:ext cx="12697150"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SANNI NURUDEEN AKOREDE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12389150" y="0"/>
            <a:ext cx="6000505" cy="10422358"/>
            <a:chOff x="0" y="0"/>
            <a:chExt cx="929635" cy="1614696"/>
          </a:xfrm>
        </p:grpSpPr>
        <p:sp>
          <p:nvSpPr>
            <p:cNvPr name="Freeform 3" id="3"/>
            <p:cNvSpPr/>
            <p:nvPr/>
          </p:nvSpPr>
          <p:spPr>
            <a:xfrm flipH="false" flipV="false" rot="0">
              <a:off x="0" y="0"/>
              <a:ext cx="929635" cy="1614696"/>
            </a:xfrm>
            <a:custGeom>
              <a:avLst/>
              <a:gdLst/>
              <a:ahLst/>
              <a:cxnLst/>
              <a:rect r="r" b="b" t="t" l="l"/>
              <a:pathLst>
                <a:path h="1614696" w="929635">
                  <a:moveTo>
                    <a:pt x="0" y="0"/>
                  </a:moveTo>
                  <a:lnTo>
                    <a:pt x="929635" y="0"/>
                  </a:lnTo>
                  <a:lnTo>
                    <a:pt x="929635" y="1614696"/>
                  </a:lnTo>
                  <a:lnTo>
                    <a:pt x="0" y="1614696"/>
                  </a:lnTo>
                  <a:close/>
                </a:path>
              </a:pathLst>
            </a:custGeom>
            <a:blipFill>
              <a:blip r:embed="rId2"/>
              <a:stretch>
                <a:fillRect l="0" t="0" r="-160211" b="0"/>
              </a:stretch>
            </a:blipFill>
          </p:spPr>
        </p:sp>
      </p:grpSp>
      <p:grpSp>
        <p:nvGrpSpPr>
          <p:cNvPr name="Group 4" id="4"/>
          <p:cNvGrpSpPr/>
          <p:nvPr/>
        </p:nvGrpSpPr>
        <p:grpSpPr>
          <a:xfrm rot="0">
            <a:off x="11600287" y="556151"/>
            <a:ext cx="1374415" cy="1599319"/>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358166" y="1260652"/>
            <a:ext cx="669034" cy="778512"/>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60846" y="489476"/>
            <a:ext cx="10076568"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12" id="12"/>
          <p:cNvSpPr txBox="true"/>
          <p:nvPr/>
        </p:nvSpPr>
        <p:spPr>
          <a:xfrm rot="0">
            <a:off x="612403" y="1547712"/>
            <a:ext cx="11025012" cy="1219265"/>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RECOMMENDATION</a:t>
            </a:r>
          </a:p>
        </p:txBody>
      </p:sp>
      <p:grpSp>
        <p:nvGrpSpPr>
          <p:cNvPr name="Group 13" id="13"/>
          <p:cNvGrpSpPr/>
          <p:nvPr/>
        </p:nvGrpSpPr>
        <p:grpSpPr>
          <a:xfrm rot="0">
            <a:off x="612403" y="3119691"/>
            <a:ext cx="832595" cy="8325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5" id="15"/>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01</a:t>
              </a:r>
            </a:p>
          </p:txBody>
        </p:sp>
      </p:grpSp>
      <p:grpSp>
        <p:nvGrpSpPr>
          <p:cNvPr name="Group 16" id="16"/>
          <p:cNvGrpSpPr/>
          <p:nvPr/>
        </p:nvGrpSpPr>
        <p:grpSpPr>
          <a:xfrm rot="0">
            <a:off x="460805" y="5434380"/>
            <a:ext cx="832595" cy="8325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8" id="18"/>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02</a:t>
              </a:r>
            </a:p>
          </p:txBody>
        </p:sp>
      </p:grpSp>
      <p:grpSp>
        <p:nvGrpSpPr>
          <p:cNvPr name="Group 19" id="19"/>
          <p:cNvGrpSpPr/>
          <p:nvPr/>
        </p:nvGrpSpPr>
        <p:grpSpPr>
          <a:xfrm rot="0">
            <a:off x="612403" y="7946300"/>
            <a:ext cx="832595" cy="8325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21" id="21"/>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03</a:t>
              </a:r>
            </a:p>
          </p:txBody>
        </p:sp>
      </p:grpSp>
      <p:sp>
        <p:nvSpPr>
          <p:cNvPr name="TextBox 22" id="22"/>
          <p:cNvSpPr txBox="true"/>
          <p:nvPr/>
        </p:nvSpPr>
        <p:spPr>
          <a:xfrm rot="0">
            <a:off x="1774412" y="3148266"/>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Focus on Regions With Low Purchase Rates</a:t>
            </a:r>
          </a:p>
        </p:txBody>
      </p:sp>
      <p:sp>
        <p:nvSpPr>
          <p:cNvPr name="TextBox 23" id="23"/>
          <p:cNvSpPr txBox="true"/>
          <p:nvPr/>
        </p:nvSpPr>
        <p:spPr>
          <a:xfrm rot="0">
            <a:off x="1774412" y="3773542"/>
            <a:ext cx="9825876" cy="1984449"/>
          </a:xfrm>
          <a:prstGeom prst="rect">
            <a:avLst/>
          </a:prstGeom>
        </p:spPr>
        <p:txBody>
          <a:bodyPr anchor="t" rtlCol="false" tIns="0" lIns="0" bIns="0" rIns="0">
            <a:spAutoFit/>
          </a:bodyPr>
          <a:lstStyle/>
          <a:p>
            <a:pPr algn="just">
              <a:lnSpc>
                <a:spcPts val="3192"/>
              </a:lnSpc>
            </a:pPr>
            <a:r>
              <a:rPr lang="en-US" sz="1995" spc="99">
                <a:solidFill>
                  <a:srgbClr val="FFFFFF"/>
                </a:solidFill>
                <a:latin typeface="Tenor Sans"/>
                <a:ea typeface="Tenor Sans"/>
                <a:cs typeface="Tenor Sans"/>
                <a:sym typeface="Tenor Sans"/>
              </a:rPr>
              <a:t>After discovering that certain regions show lower bike purchase rate, the company should collaborate with local governments to improve biking infrastructure, and safety. Launch regional campaigns to raise awareness of biking benefits and provide incentives</a:t>
            </a:r>
          </a:p>
          <a:p>
            <a:pPr algn="l" marL="0" indent="0" lvl="0">
              <a:lnSpc>
                <a:spcPts val="3192"/>
              </a:lnSpc>
            </a:pPr>
          </a:p>
        </p:txBody>
      </p:sp>
      <p:sp>
        <p:nvSpPr>
          <p:cNvPr name="TextBox 24" id="24"/>
          <p:cNvSpPr txBox="true"/>
          <p:nvPr/>
        </p:nvSpPr>
        <p:spPr>
          <a:xfrm rot="0">
            <a:off x="1686192" y="5643081"/>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Promote Biking As a Commute Option</a:t>
            </a:r>
          </a:p>
        </p:txBody>
      </p:sp>
      <p:sp>
        <p:nvSpPr>
          <p:cNvPr name="TextBox 25" id="25"/>
          <p:cNvSpPr txBox="true"/>
          <p:nvPr/>
        </p:nvSpPr>
        <p:spPr>
          <a:xfrm rot="0">
            <a:off x="1686192" y="6181250"/>
            <a:ext cx="9825876" cy="1584432"/>
          </a:xfrm>
          <a:prstGeom prst="rect">
            <a:avLst/>
          </a:prstGeom>
        </p:spPr>
        <p:txBody>
          <a:bodyPr anchor="t" rtlCol="false" tIns="0" lIns="0" bIns="0" rIns="0">
            <a:spAutoFit/>
          </a:bodyPr>
          <a:lstStyle/>
          <a:p>
            <a:pPr algn="just" marL="0" indent="0" lvl="0">
              <a:lnSpc>
                <a:spcPts val="3192"/>
              </a:lnSpc>
            </a:pPr>
            <a:r>
              <a:rPr lang="en-US" sz="1995" spc="99">
                <a:solidFill>
                  <a:srgbClr val="FFFFFF"/>
                </a:solidFill>
                <a:latin typeface="Tenor Sans"/>
                <a:ea typeface="Tenor Sans"/>
                <a:cs typeface="Tenor Sans"/>
                <a:sym typeface="Tenor Sans"/>
              </a:rPr>
              <a:t>Individuals with commute distances under 5 miles are more likely to purchase bikes. We can create campaigns that position biking as a cost-effective and healthy alternative to car commutes. Partner with employers to offer bike-to-work programs and community perks</a:t>
            </a:r>
          </a:p>
        </p:txBody>
      </p:sp>
      <p:sp>
        <p:nvSpPr>
          <p:cNvPr name="TextBox 26" id="26"/>
          <p:cNvSpPr txBox="true"/>
          <p:nvPr/>
        </p:nvSpPr>
        <p:spPr>
          <a:xfrm rot="0">
            <a:off x="1774412" y="8428527"/>
            <a:ext cx="9825876" cy="1584432"/>
          </a:xfrm>
          <a:prstGeom prst="rect">
            <a:avLst/>
          </a:prstGeom>
        </p:spPr>
        <p:txBody>
          <a:bodyPr anchor="t" rtlCol="false" tIns="0" lIns="0" bIns="0" rIns="0">
            <a:spAutoFit/>
          </a:bodyPr>
          <a:lstStyle/>
          <a:p>
            <a:pPr algn="just" marL="0" indent="0" lvl="0">
              <a:lnSpc>
                <a:spcPts val="3192"/>
              </a:lnSpc>
            </a:pPr>
            <a:r>
              <a:rPr lang="en-US" sz="1995" spc="99">
                <a:solidFill>
                  <a:srgbClr val="FFFFFF"/>
                </a:solidFill>
                <a:latin typeface="Tenor Sans"/>
                <a:ea typeface="Tenor Sans"/>
                <a:cs typeface="Tenor Sans"/>
                <a:sym typeface="Tenor Sans"/>
              </a:rPr>
              <a:t>Having households with children showing potential as bike buyers, bunde bike packages, or offer promotions on kids bikes when parent purchase adult models. Emphasize family health, bonding,and weekend recreation in promotions.</a:t>
            </a:r>
          </a:p>
        </p:txBody>
      </p:sp>
      <p:sp>
        <p:nvSpPr>
          <p:cNvPr name="TextBox 27" id="27"/>
          <p:cNvSpPr txBox="true"/>
          <p:nvPr/>
        </p:nvSpPr>
        <p:spPr>
          <a:xfrm rot="0">
            <a:off x="1774412" y="8070483"/>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Leverage Family-Oriented Products and Campaigns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12389150" y="0"/>
            <a:ext cx="6000505" cy="10422358"/>
            <a:chOff x="0" y="0"/>
            <a:chExt cx="929635" cy="1614696"/>
          </a:xfrm>
        </p:grpSpPr>
        <p:sp>
          <p:nvSpPr>
            <p:cNvPr name="Freeform 3" id="3"/>
            <p:cNvSpPr/>
            <p:nvPr/>
          </p:nvSpPr>
          <p:spPr>
            <a:xfrm flipH="false" flipV="false" rot="0">
              <a:off x="0" y="0"/>
              <a:ext cx="929635" cy="1614696"/>
            </a:xfrm>
            <a:custGeom>
              <a:avLst/>
              <a:gdLst/>
              <a:ahLst/>
              <a:cxnLst/>
              <a:rect r="r" b="b" t="t" l="l"/>
              <a:pathLst>
                <a:path h="1614696" w="929635">
                  <a:moveTo>
                    <a:pt x="0" y="0"/>
                  </a:moveTo>
                  <a:lnTo>
                    <a:pt x="929635" y="0"/>
                  </a:lnTo>
                  <a:lnTo>
                    <a:pt x="929635" y="1614696"/>
                  </a:lnTo>
                  <a:lnTo>
                    <a:pt x="0" y="1614696"/>
                  </a:lnTo>
                  <a:close/>
                </a:path>
              </a:pathLst>
            </a:custGeom>
            <a:blipFill>
              <a:blip r:embed="rId2"/>
              <a:stretch>
                <a:fillRect l="0" t="0" r="-160211" b="0"/>
              </a:stretch>
            </a:blipFill>
          </p:spPr>
        </p:sp>
      </p:grpSp>
      <p:grpSp>
        <p:nvGrpSpPr>
          <p:cNvPr name="Group 4" id="4"/>
          <p:cNvGrpSpPr/>
          <p:nvPr/>
        </p:nvGrpSpPr>
        <p:grpSpPr>
          <a:xfrm rot="0">
            <a:off x="11600287" y="556151"/>
            <a:ext cx="1374415" cy="1599319"/>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358166" y="1260652"/>
            <a:ext cx="669034" cy="778512"/>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60846" y="489476"/>
            <a:ext cx="10076568"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12" id="12"/>
          <p:cNvSpPr txBox="true"/>
          <p:nvPr/>
        </p:nvSpPr>
        <p:spPr>
          <a:xfrm rot="0">
            <a:off x="612403" y="1547712"/>
            <a:ext cx="11025012" cy="1219265"/>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CONCLUSION</a:t>
            </a:r>
          </a:p>
        </p:txBody>
      </p:sp>
      <p:grpSp>
        <p:nvGrpSpPr>
          <p:cNvPr name="Group 13" id="13"/>
          <p:cNvGrpSpPr/>
          <p:nvPr/>
        </p:nvGrpSpPr>
        <p:grpSpPr>
          <a:xfrm rot="0">
            <a:off x="612403" y="3951068"/>
            <a:ext cx="832595" cy="8325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5" id="15"/>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01</a:t>
              </a:r>
            </a:p>
          </p:txBody>
        </p:sp>
      </p:grpSp>
      <p:grpSp>
        <p:nvGrpSpPr>
          <p:cNvPr name="Group 16" id="16"/>
          <p:cNvGrpSpPr/>
          <p:nvPr/>
        </p:nvGrpSpPr>
        <p:grpSpPr>
          <a:xfrm rot="0">
            <a:off x="612403" y="6148321"/>
            <a:ext cx="832595" cy="8325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8" id="18"/>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02</a:t>
              </a:r>
            </a:p>
          </p:txBody>
        </p:sp>
      </p:grpSp>
      <p:grpSp>
        <p:nvGrpSpPr>
          <p:cNvPr name="Group 19" id="19"/>
          <p:cNvGrpSpPr/>
          <p:nvPr/>
        </p:nvGrpSpPr>
        <p:grpSpPr>
          <a:xfrm rot="0">
            <a:off x="612403" y="7946300"/>
            <a:ext cx="832595" cy="8325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21" id="21"/>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03</a:t>
              </a:r>
            </a:p>
          </p:txBody>
        </p:sp>
      </p:grpSp>
      <p:sp>
        <p:nvSpPr>
          <p:cNvPr name="TextBox 22" id="22"/>
          <p:cNvSpPr txBox="true"/>
          <p:nvPr/>
        </p:nvSpPr>
        <p:spPr>
          <a:xfrm rot="0">
            <a:off x="1811538" y="3980861"/>
            <a:ext cx="9825876" cy="443690"/>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Target Audience Refinement</a:t>
            </a:r>
          </a:p>
        </p:txBody>
      </p:sp>
      <p:sp>
        <p:nvSpPr>
          <p:cNvPr name="TextBox 23" id="23"/>
          <p:cNvSpPr txBox="true"/>
          <p:nvPr/>
        </p:nvSpPr>
        <p:spPr>
          <a:xfrm rot="0">
            <a:off x="1811538" y="4482797"/>
            <a:ext cx="9825876" cy="1178532"/>
          </a:xfrm>
          <a:prstGeom prst="rect">
            <a:avLst/>
          </a:prstGeom>
        </p:spPr>
        <p:txBody>
          <a:bodyPr anchor="t" rtlCol="false" tIns="0" lIns="0" bIns="0" rIns="0">
            <a:spAutoFit/>
          </a:bodyPr>
          <a:lstStyle/>
          <a:p>
            <a:pPr algn="l" marL="0" indent="0" lvl="0">
              <a:lnSpc>
                <a:spcPts val="3192"/>
              </a:lnSpc>
            </a:pPr>
            <a:r>
              <a:rPr lang="en-US" sz="1995" spc="99">
                <a:solidFill>
                  <a:srgbClr val="FFFFFF"/>
                </a:solidFill>
                <a:latin typeface="Tenor Sans"/>
                <a:ea typeface="Tenor Sans"/>
                <a:cs typeface="Tenor Sans"/>
                <a:sym typeface="Tenor Sans"/>
              </a:rPr>
              <a:t>Our campaign strategy prioritizes a more refined understanding of our target audience. We aim to ensure a more personalized and impactful approach by leveraging data analytics and customer insights.</a:t>
            </a:r>
          </a:p>
        </p:txBody>
      </p:sp>
      <p:sp>
        <p:nvSpPr>
          <p:cNvPr name="TextBox 24" id="24"/>
          <p:cNvSpPr txBox="true"/>
          <p:nvPr/>
        </p:nvSpPr>
        <p:spPr>
          <a:xfrm rot="0">
            <a:off x="1811538" y="6176896"/>
            <a:ext cx="9825876" cy="443690"/>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Multichannel Engagement</a:t>
            </a:r>
          </a:p>
        </p:txBody>
      </p:sp>
      <p:sp>
        <p:nvSpPr>
          <p:cNvPr name="TextBox 25" id="25"/>
          <p:cNvSpPr txBox="true"/>
          <p:nvPr/>
        </p:nvSpPr>
        <p:spPr>
          <a:xfrm rot="0">
            <a:off x="1811538" y="6678832"/>
            <a:ext cx="9825876" cy="780476"/>
          </a:xfrm>
          <a:prstGeom prst="rect">
            <a:avLst/>
          </a:prstGeom>
        </p:spPr>
        <p:txBody>
          <a:bodyPr anchor="t" rtlCol="false" tIns="0" lIns="0" bIns="0" rIns="0">
            <a:spAutoFit/>
          </a:bodyPr>
          <a:lstStyle/>
          <a:p>
            <a:pPr algn="l" marL="0" indent="0" lvl="0">
              <a:lnSpc>
                <a:spcPts val="3192"/>
              </a:lnSpc>
            </a:pPr>
            <a:r>
              <a:rPr lang="en-US" sz="1995" spc="99">
                <a:solidFill>
                  <a:srgbClr val="FFFFFF"/>
                </a:solidFill>
                <a:latin typeface="Tenor Sans"/>
                <a:ea typeface="Tenor Sans"/>
                <a:cs typeface="Tenor Sans"/>
                <a:sym typeface="Tenor Sans"/>
              </a:rPr>
              <a:t>To maximize reach, our campaigns will span across various channels, including social media, email marketing, and targeted online advertising.</a:t>
            </a:r>
          </a:p>
        </p:txBody>
      </p:sp>
      <p:sp>
        <p:nvSpPr>
          <p:cNvPr name="TextBox 26" id="26"/>
          <p:cNvSpPr txBox="true"/>
          <p:nvPr/>
        </p:nvSpPr>
        <p:spPr>
          <a:xfrm rot="0">
            <a:off x="1811538" y="7974875"/>
            <a:ext cx="9825876" cy="443690"/>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Influencer Collaborations</a:t>
            </a:r>
          </a:p>
        </p:txBody>
      </p:sp>
      <p:sp>
        <p:nvSpPr>
          <p:cNvPr name="TextBox 27" id="27"/>
          <p:cNvSpPr txBox="true"/>
          <p:nvPr/>
        </p:nvSpPr>
        <p:spPr>
          <a:xfrm rot="0">
            <a:off x="1811538" y="8476811"/>
            <a:ext cx="9825876" cy="1178532"/>
          </a:xfrm>
          <a:prstGeom prst="rect">
            <a:avLst/>
          </a:prstGeom>
        </p:spPr>
        <p:txBody>
          <a:bodyPr anchor="t" rtlCol="false" tIns="0" lIns="0" bIns="0" rIns="0">
            <a:spAutoFit/>
          </a:bodyPr>
          <a:lstStyle/>
          <a:p>
            <a:pPr algn="l" marL="0" indent="0" lvl="0">
              <a:lnSpc>
                <a:spcPts val="3192"/>
              </a:lnSpc>
            </a:pPr>
            <a:r>
              <a:rPr lang="en-US" sz="1995" spc="99">
                <a:solidFill>
                  <a:srgbClr val="FFFFFF"/>
                </a:solidFill>
                <a:latin typeface="Tenor Sans"/>
                <a:ea typeface="Tenor Sans"/>
                <a:cs typeface="Tenor Sans"/>
                <a:sym typeface="Tenor Sans"/>
              </a:rPr>
              <a:t>Partnering with influencers who align with our brand values will be a key element of our strategy. Their authentic endorsements can significantly impact audience perception.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D8C4"/>
        </a:solidFill>
      </p:bgPr>
    </p:bg>
    <p:spTree>
      <p:nvGrpSpPr>
        <p:cNvPr id="1" name=""/>
        <p:cNvGrpSpPr/>
        <p:nvPr/>
      </p:nvGrpSpPr>
      <p:grpSpPr>
        <a:xfrm>
          <a:off x="0" y="0"/>
          <a:ext cx="0" cy="0"/>
          <a:chOff x="0" y="0"/>
          <a:chExt cx="0" cy="0"/>
        </a:xfrm>
      </p:grpSpPr>
      <p:sp>
        <p:nvSpPr>
          <p:cNvPr name="Freeform 2" id="2"/>
          <p:cNvSpPr/>
          <p:nvPr/>
        </p:nvSpPr>
        <p:spPr>
          <a:xfrm flipH="false" flipV="false" rot="0">
            <a:off x="679338"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4888" y="3230626"/>
            <a:ext cx="4285339" cy="4986576"/>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08995" y="5878869"/>
            <a:ext cx="1576897" cy="183493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0251" y="4961402"/>
            <a:ext cx="1576897" cy="1834935"/>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621247" y="768204"/>
            <a:ext cx="1276106" cy="1484923"/>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2961" y="768204"/>
            <a:ext cx="596573" cy="694194"/>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345388" y="9258300"/>
            <a:ext cx="596573" cy="694194"/>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876043" y="2786232"/>
            <a:ext cx="4042619" cy="4704138"/>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623053" y="2034479"/>
            <a:ext cx="14998194" cy="7918015"/>
          </a:xfrm>
          <a:custGeom>
            <a:avLst/>
            <a:gdLst/>
            <a:ahLst/>
            <a:cxnLst/>
            <a:rect r="r" b="b" t="t" l="l"/>
            <a:pathLst>
              <a:path h="7918015" w="14998194">
                <a:moveTo>
                  <a:pt x="0" y="0"/>
                </a:moveTo>
                <a:lnTo>
                  <a:pt x="14998194" y="0"/>
                </a:lnTo>
                <a:lnTo>
                  <a:pt x="14998194" y="7918015"/>
                </a:lnTo>
                <a:lnTo>
                  <a:pt x="0" y="7918015"/>
                </a:lnTo>
                <a:lnTo>
                  <a:pt x="0" y="0"/>
                </a:lnTo>
                <a:close/>
              </a:path>
            </a:pathLst>
          </a:custGeom>
          <a:blipFill>
            <a:blip r:embed="rId4"/>
            <a:stretch>
              <a:fillRect l="0" t="0" r="0" b="-777"/>
            </a:stretch>
          </a:blipFill>
        </p:spPr>
      </p:sp>
      <p:sp>
        <p:nvSpPr>
          <p:cNvPr name="TextBox 25" id="25"/>
          <p:cNvSpPr txBox="true"/>
          <p:nvPr/>
        </p:nvSpPr>
        <p:spPr>
          <a:xfrm rot="0">
            <a:off x="1627781" y="489476"/>
            <a:ext cx="4314179"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2F0C11"/>
                </a:solidFill>
                <a:latin typeface="Tenor Sans"/>
                <a:ea typeface="Tenor Sans"/>
                <a:cs typeface="Tenor Sans"/>
                <a:sym typeface="Tenor Sans"/>
              </a:rPr>
              <a:t>D'LIGHT BIKES</a:t>
            </a:r>
          </a:p>
        </p:txBody>
      </p:sp>
      <p:sp>
        <p:nvSpPr>
          <p:cNvPr name="TextBox 26" id="26"/>
          <p:cNvSpPr txBox="true"/>
          <p:nvPr/>
        </p:nvSpPr>
        <p:spPr>
          <a:xfrm rot="0">
            <a:off x="5178011" y="834879"/>
            <a:ext cx="7450546" cy="1053507"/>
          </a:xfrm>
          <a:prstGeom prst="rect">
            <a:avLst/>
          </a:prstGeom>
        </p:spPr>
        <p:txBody>
          <a:bodyPr anchor="t" rtlCol="false" tIns="0" lIns="0" bIns="0" rIns="0">
            <a:spAutoFit/>
          </a:bodyPr>
          <a:lstStyle/>
          <a:p>
            <a:pPr algn="l" marL="0" indent="0" lvl="0">
              <a:lnSpc>
                <a:spcPts val="6660"/>
              </a:lnSpc>
            </a:pPr>
            <a:r>
              <a:rPr lang="en-US" sz="7400" spc="518">
                <a:solidFill>
                  <a:srgbClr val="2F0C11"/>
                </a:solidFill>
                <a:latin typeface="Active Heart"/>
                <a:ea typeface="Active Heart"/>
                <a:cs typeface="Active Heart"/>
                <a:sym typeface="Active Heart"/>
              </a:rPr>
              <a:t>THE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296994" y="291170"/>
            <a:ext cx="8040826" cy="9356598"/>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160326" y="3893192"/>
            <a:ext cx="6951614" cy="808915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93337" y="995117"/>
            <a:ext cx="6951614" cy="808915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60846" y="489476"/>
            <a:ext cx="13360745"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grpSp>
        <p:nvGrpSpPr>
          <p:cNvPr name="Group 12" id="12"/>
          <p:cNvGrpSpPr/>
          <p:nvPr/>
        </p:nvGrpSpPr>
        <p:grpSpPr>
          <a:xfrm rot="0">
            <a:off x="12644954" y="8613095"/>
            <a:ext cx="2464981" cy="2868342"/>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37830" y="5947595"/>
            <a:ext cx="1782363" cy="2074023"/>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393664" y="768204"/>
            <a:ext cx="502580" cy="584821"/>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889096" y="3119461"/>
            <a:ext cx="502580" cy="584821"/>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5589567" y="8791859"/>
            <a:ext cx="502580" cy="584821"/>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6" id="2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58266" y="2401900"/>
            <a:ext cx="502580" cy="584821"/>
            <a:chOff x="0" y="0"/>
            <a:chExt cx="698500" cy="812800"/>
          </a:xfrm>
        </p:grpSpPr>
        <p:sp>
          <p:nvSpPr>
            <p:cNvPr name="Freeform 28" id="2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9" id="2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3520193" y="4224941"/>
            <a:ext cx="11401399" cy="1722653"/>
          </a:xfrm>
          <a:prstGeom prst="rect">
            <a:avLst/>
          </a:prstGeom>
        </p:spPr>
        <p:txBody>
          <a:bodyPr anchor="t" rtlCol="false" tIns="0" lIns="0" bIns="0" rIns="0">
            <a:spAutoFit/>
          </a:bodyPr>
          <a:lstStyle/>
          <a:p>
            <a:pPr algn="l" marL="0" indent="0" lvl="0">
              <a:lnSpc>
                <a:spcPts val="10770"/>
              </a:lnSpc>
            </a:pPr>
            <a:r>
              <a:rPr lang="en-US" sz="11966" spc="837">
                <a:solidFill>
                  <a:srgbClr val="FFFFFF"/>
                </a:solidFill>
                <a:latin typeface="Active Heart"/>
                <a:ea typeface="Active Heart"/>
                <a:cs typeface="Active Heart"/>
                <a:sym typeface="Active Heart"/>
              </a:rPr>
              <a:t>THANK YOU</a:t>
            </a:r>
          </a:p>
        </p:txBody>
      </p:sp>
      <p:sp>
        <p:nvSpPr>
          <p:cNvPr name="TextBox 32" id="32"/>
          <p:cNvSpPr txBox="true"/>
          <p:nvPr/>
        </p:nvSpPr>
        <p:spPr>
          <a:xfrm rot="0">
            <a:off x="3520193" y="5990861"/>
            <a:ext cx="11401399" cy="533357"/>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April,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3CE"/>
        </a:solidFill>
      </p:bgPr>
    </p:bg>
    <p:spTree>
      <p:nvGrpSpPr>
        <p:cNvPr id="1" name=""/>
        <p:cNvGrpSpPr/>
        <p:nvPr/>
      </p:nvGrpSpPr>
      <p:grpSpPr>
        <a:xfrm>
          <a:off x="0" y="0"/>
          <a:ext cx="0" cy="0"/>
          <a:chOff x="0" y="0"/>
          <a:chExt cx="0" cy="0"/>
        </a:xfrm>
      </p:grpSpPr>
      <p:grpSp>
        <p:nvGrpSpPr>
          <p:cNvPr name="Group 2" id="2"/>
          <p:cNvGrpSpPr/>
          <p:nvPr/>
        </p:nvGrpSpPr>
        <p:grpSpPr>
          <a:xfrm rot="0">
            <a:off x="200310" y="1337032"/>
            <a:ext cx="8040826" cy="9356598"/>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699288" y="5395745"/>
            <a:ext cx="4942132" cy="5750845"/>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1337032"/>
            <a:ext cx="7141347" cy="830993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37327" t="0" r="-37327" b="0"/>
              </a:stretch>
            </a:blipFill>
          </p:spPr>
        </p:sp>
      </p:grpSp>
      <p:grpSp>
        <p:nvGrpSpPr>
          <p:cNvPr name="Group 10" id="10"/>
          <p:cNvGrpSpPr/>
          <p:nvPr/>
        </p:nvGrpSpPr>
        <p:grpSpPr>
          <a:xfrm rot="0">
            <a:off x="0" y="1240779"/>
            <a:ext cx="7141347" cy="8309931"/>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31" t="0" r="-37331" b="0"/>
              </a:stretch>
            </a:blipFill>
          </p:spPr>
        </p:sp>
      </p:grpSp>
      <p:grpSp>
        <p:nvGrpSpPr>
          <p:cNvPr name="Group 12" id="12"/>
          <p:cNvGrpSpPr/>
          <p:nvPr/>
        </p:nvGrpSpPr>
        <p:grpSpPr>
          <a:xfrm rot="0">
            <a:off x="200310" y="2008278"/>
            <a:ext cx="979136" cy="1139359"/>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641420" y="9428688"/>
            <a:ext cx="502580" cy="584821"/>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9144000" y="2673156"/>
            <a:ext cx="7927270" cy="1219162"/>
          </a:xfrm>
          <a:prstGeom prst="rect">
            <a:avLst/>
          </a:prstGeom>
        </p:spPr>
        <p:txBody>
          <a:bodyPr anchor="t" rtlCol="false" tIns="0" lIns="0" bIns="0" rIns="0">
            <a:spAutoFit/>
          </a:bodyPr>
          <a:lstStyle/>
          <a:p>
            <a:pPr algn="l" marL="0" indent="0" lvl="0">
              <a:lnSpc>
                <a:spcPts val="7649"/>
              </a:lnSpc>
            </a:pPr>
            <a:r>
              <a:rPr lang="en-US" sz="8499" spc="594">
                <a:solidFill>
                  <a:srgbClr val="2F0C11"/>
                </a:solidFill>
                <a:latin typeface="Active Heart"/>
                <a:ea typeface="Active Heart"/>
                <a:cs typeface="Active Heart"/>
                <a:sym typeface="Active Heart"/>
              </a:rPr>
              <a:t>INTRODUCTION</a:t>
            </a:r>
          </a:p>
        </p:txBody>
      </p:sp>
      <p:sp>
        <p:nvSpPr>
          <p:cNvPr name="TextBox 20" id="20"/>
          <p:cNvSpPr txBox="true"/>
          <p:nvPr/>
        </p:nvSpPr>
        <p:spPr>
          <a:xfrm rot="0">
            <a:off x="9144000" y="3857320"/>
            <a:ext cx="7927270" cy="4521497"/>
          </a:xfrm>
          <a:prstGeom prst="rect">
            <a:avLst/>
          </a:prstGeom>
        </p:spPr>
        <p:txBody>
          <a:bodyPr anchor="t" rtlCol="false" tIns="0" lIns="0" bIns="0" rIns="0">
            <a:spAutoFit/>
          </a:bodyPr>
          <a:lstStyle/>
          <a:p>
            <a:pPr algn="just" marL="0" indent="0" lvl="0">
              <a:lnSpc>
                <a:spcPts val="4000"/>
              </a:lnSpc>
            </a:pPr>
            <a:r>
              <a:rPr lang="en-US" sz="2500" spc="125">
                <a:solidFill>
                  <a:srgbClr val="2F0C11"/>
                </a:solidFill>
                <a:latin typeface="Tenor Sans"/>
                <a:ea typeface="Tenor Sans"/>
                <a:cs typeface="Tenor Sans"/>
                <a:sym typeface="Tenor Sans"/>
              </a:rPr>
              <a:t>Welcome to our Sales Report Presentation. Today, we delve into a comprehensive overview of our sales performance, exploring the highs, challenges, and strategic insights that have shaped our journey. This presentation is more than just numbers, it's a narrative of our collective efforts, showcasing the impact of our sales strategies and the pathways to future success.</a:t>
            </a:r>
          </a:p>
        </p:txBody>
      </p:sp>
      <p:sp>
        <p:nvSpPr>
          <p:cNvPr name="TextBox 21" id="21"/>
          <p:cNvSpPr txBox="true"/>
          <p:nvPr/>
        </p:nvSpPr>
        <p:spPr>
          <a:xfrm rot="0">
            <a:off x="1560846" y="489476"/>
            <a:ext cx="5580500"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2F0C11"/>
                </a:solidFill>
                <a:latin typeface="Tenor Sans"/>
                <a:ea typeface="Tenor Sans"/>
                <a:cs typeface="Tenor Sans"/>
                <a:sym typeface="Tenor Sans"/>
              </a:rPr>
              <a:t>D'LIGHT BIKES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3350704" y="4453484"/>
            <a:ext cx="5793296" cy="6741290"/>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52898" y="-1056888"/>
            <a:ext cx="5561163" cy="647117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928204" y="-4904415"/>
            <a:ext cx="6951614" cy="808915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60846" y="489476"/>
            <a:ext cx="12040943"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grpSp>
        <p:nvGrpSpPr>
          <p:cNvPr name="Group 12" id="12"/>
          <p:cNvGrpSpPr/>
          <p:nvPr/>
        </p:nvGrpSpPr>
        <p:grpSpPr>
          <a:xfrm rot="0">
            <a:off x="-904135" y="7824129"/>
            <a:ext cx="2464981" cy="2868342"/>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853770" y="620288"/>
            <a:ext cx="1782363" cy="2074023"/>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7" id="1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5043" y="736290"/>
            <a:ext cx="502580" cy="584821"/>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604036" y="4799683"/>
            <a:ext cx="502580" cy="584821"/>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351190" y="9486881"/>
            <a:ext cx="502580" cy="584821"/>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6" id="2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612403" y="1559624"/>
            <a:ext cx="8018277" cy="1304822"/>
          </a:xfrm>
          <a:prstGeom prst="rect">
            <a:avLst/>
          </a:prstGeom>
        </p:spPr>
        <p:txBody>
          <a:bodyPr anchor="t" rtlCol="false" tIns="0" lIns="0" bIns="0" rIns="0">
            <a:spAutoFit/>
          </a:bodyPr>
          <a:lstStyle/>
          <a:p>
            <a:pPr algn="l" marL="0" indent="0" lvl="0">
              <a:lnSpc>
                <a:spcPts val="8100"/>
              </a:lnSpc>
            </a:pPr>
            <a:r>
              <a:rPr lang="en-US" sz="9000" spc="630">
                <a:solidFill>
                  <a:srgbClr val="FFFFFF"/>
                </a:solidFill>
                <a:latin typeface="Active Heart"/>
                <a:ea typeface="Active Heart"/>
                <a:cs typeface="Active Heart"/>
                <a:sym typeface="Active Heart"/>
              </a:rPr>
              <a:t>AGENDA</a:t>
            </a:r>
          </a:p>
        </p:txBody>
      </p:sp>
      <p:sp>
        <p:nvSpPr>
          <p:cNvPr name="TextBox 29" id="29"/>
          <p:cNvSpPr txBox="true"/>
          <p:nvPr/>
        </p:nvSpPr>
        <p:spPr>
          <a:xfrm rot="0">
            <a:off x="1763002" y="3156161"/>
            <a:ext cx="6867678" cy="533466"/>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Statement of Problem</a:t>
            </a:r>
          </a:p>
        </p:txBody>
      </p:sp>
      <p:grpSp>
        <p:nvGrpSpPr>
          <p:cNvPr name="Group 30" id="30"/>
          <p:cNvGrpSpPr/>
          <p:nvPr/>
        </p:nvGrpSpPr>
        <p:grpSpPr>
          <a:xfrm rot="0">
            <a:off x="612403" y="2986721"/>
            <a:ext cx="948444" cy="94844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32" id="32"/>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01</a:t>
              </a:r>
            </a:p>
          </p:txBody>
        </p:sp>
      </p:grpSp>
      <p:sp>
        <p:nvSpPr>
          <p:cNvPr name="TextBox 33" id="33"/>
          <p:cNvSpPr txBox="true"/>
          <p:nvPr/>
        </p:nvSpPr>
        <p:spPr>
          <a:xfrm rot="0">
            <a:off x="10536333" y="3156161"/>
            <a:ext cx="6867678" cy="1066932"/>
          </a:xfrm>
          <a:prstGeom prst="rect">
            <a:avLst/>
          </a:prstGeom>
        </p:spPr>
        <p:txBody>
          <a:bodyPr anchor="t" rtlCol="false" tIns="0" lIns="0" bIns="0" rIns="0">
            <a:spAutoFit/>
          </a:bodyPr>
          <a:lstStyle/>
          <a:p>
            <a:pPr algn="l">
              <a:lnSpc>
                <a:spcPts val="4200"/>
              </a:lnSpc>
            </a:pPr>
            <a:r>
              <a:rPr lang="en-US" sz="3000" spc="150">
                <a:solidFill>
                  <a:srgbClr val="E8D8C4"/>
                </a:solidFill>
                <a:latin typeface="Tenor Sans"/>
                <a:ea typeface="Tenor Sans"/>
                <a:cs typeface="Tenor Sans"/>
                <a:sym typeface="Tenor Sans"/>
              </a:rPr>
              <a:t>Recommendation</a:t>
            </a:r>
          </a:p>
          <a:p>
            <a:pPr algn="l" marL="0" indent="0" lvl="0">
              <a:lnSpc>
                <a:spcPts val="4200"/>
              </a:lnSpc>
              <a:spcBef>
                <a:spcPct val="0"/>
              </a:spcBef>
            </a:pPr>
          </a:p>
        </p:txBody>
      </p:sp>
      <p:grpSp>
        <p:nvGrpSpPr>
          <p:cNvPr name="Group 34" id="34"/>
          <p:cNvGrpSpPr/>
          <p:nvPr/>
        </p:nvGrpSpPr>
        <p:grpSpPr>
          <a:xfrm rot="0">
            <a:off x="9385734" y="2986721"/>
            <a:ext cx="948444" cy="94844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36" id="36"/>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06</a:t>
              </a:r>
            </a:p>
          </p:txBody>
        </p:sp>
      </p:grpSp>
      <p:grpSp>
        <p:nvGrpSpPr>
          <p:cNvPr name="Group 37" id="37"/>
          <p:cNvGrpSpPr/>
          <p:nvPr/>
        </p:nvGrpSpPr>
        <p:grpSpPr>
          <a:xfrm rot="0">
            <a:off x="612403" y="8784078"/>
            <a:ext cx="948444" cy="94844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39" id="39"/>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05</a:t>
              </a:r>
            </a:p>
          </p:txBody>
        </p:sp>
      </p:grpSp>
      <p:sp>
        <p:nvSpPr>
          <p:cNvPr name="TextBox 40" id="40"/>
          <p:cNvSpPr txBox="true"/>
          <p:nvPr/>
        </p:nvSpPr>
        <p:spPr>
          <a:xfrm rot="0">
            <a:off x="1763002" y="4605501"/>
            <a:ext cx="6867678" cy="533466"/>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Objectives</a:t>
            </a:r>
          </a:p>
        </p:txBody>
      </p:sp>
      <p:grpSp>
        <p:nvGrpSpPr>
          <p:cNvPr name="Group 41" id="41"/>
          <p:cNvGrpSpPr/>
          <p:nvPr/>
        </p:nvGrpSpPr>
        <p:grpSpPr>
          <a:xfrm rot="0">
            <a:off x="612403" y="4436060"/>
            <a:ext cx="948444" cy="94844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43" id="43"/>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02</a:t>
              </a:r>
            </a:p>
          </p:txBody>
        </p:sp>
      </p:grpSp>
      <p:sp>
        <p:nvSpPr>
          <p:cNvPr name="TextBox 44" id="44"/>
          <p:cNvSpPr txBox="true"/>
          <p:nvPr/>
        </p:nvSpPr>
        <p:spPr>
          <a:xfrm rot="0">
            <a:off x="10536333" y="4605501"/>
            <a:ext cx="6867678" cy="533466"/>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Project Limitation</a:t>
            </a:r>
          </a:p>
        </p:txBody>
      </p:sp>
      <p:grpSp>
        <p:nvGrpSpPr>
          <p:cNvPr name="Group 45" id="45"/>
          <p:cNvGrpSpPr/>
          <p:nvPr/>
        </p:nvGrpSpPr>
        <p:grpSpPr>
          <a:xfrm rot="0">
            <a:off x="9385734" y="4436060"/>
            <a:ext cx="948444" cy="94844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47" id="47"/>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07</a:t>
              </a:r>
            </a:p>
          </p:txBody>
        </p:sp>
      </p:grpSp>
      <p:grpSp>
        <p:nvGrpSpPr>
          <p:cNvPr name="Group 48" id="48"/>
          <p:cNvGrpSpPr/>
          <p:nvPr/>
        </p:nvGrpSpPr>
        <p:grpSpPr>
          <a:xfrm rot="0">
            <a:off x="612403" y="5885400"/>
            <a:ext cx="948444" cy="948444"/>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50" id="50"/>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03</a:t>
              </a:r>
            </a:p>
          </p:txBody>
        </p:sp>
      </p:grpSp>
      <p:sp>
        <p:nvSpPr>
          <p:cNvPr name="TextBox 51" id="51"/>
          <p:cNvSpPr txBox="true"/>
          <p:nvPr/>
        </p:nvSpPr>
        <p:spPr>
          <a:xfrm rot="0">
            <a:off x="10536333" y="6054840"/>
            <a:ext cx="6867678" cy="1066932"/>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Conclusion</a:t>
            </a:r>
          </a:p>
          <a:p>
            <a:pPr algn="l" marL="0" indent="0" lvl="0">
              <a:lnSpc>
                <a:spcPts val="4200"/>
              </a:lnSpc>
              <a:spcBef>
                <a:spcPct val="0"/>
              </a:spcBef>
            </a:pPr>
          </a:p>
        </p:txBody>
      </p:sp>
      <p:grpSp>
        <p:nvGrpSpPr>
          <p:cNvPr name="Group 52" id="52"/>
          <p:cNvGrpSpPr/>
          <p:nvPr/>
        </p:nvGrpSpPr>
        <p:grpSpPr>
          <a:xfrm rot="0">
            <a:off x="9385734" y="5885400"/>
            <a:ext cx="948444" cy="94844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54" id="54"/>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08</a:t>
              </a:r>
            </a:p>
          </p:txBody>
        </p:sp>
      </p:grpSp>
      <p:sp>
        <p:nvSpPr>
          <p:cNvPr name="TextBox 55" id="55"/>
          <p:cNvSpPr txBox="true"/>
          <p:nvPr/>
        </p:nvSpPr>
        <p:spPr>
          <a:xfrm rot="0">
            <a:off x="1763002" y="7504179"/>
            <a:ext cx="6867678" cy="533466"/>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Project Process</a:t>
            </a:r>
          </a:p>
        </p:txBody>
      </p:sp>
      <p:grpSp>
        <p:nvGrpSpPr>
          <p:cNvPr name="Group 56" id="56"/>
          <p:cNvGrpSpPr/>
          <p:nvPr/>
        </p:nvGrpSpPr>
        <p:grpSpPr>
          <a:xfrm rot="0">
            <a:off x="612403" y="7334739"/>
            <a:ext cx="948444" cy="948444"/>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58" id="58"/>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04</a:t>
              </a:r>
            </a:p>
          </p:txBody>
        </p:sp>
      </p:grpSp>
      <p:sp>
        <p:nvSpPr>
          <p:cNvPr name="TextBox 59" id="59"/>
          <p:cNvSpPr txBox="true"/>
          <p:nvPr/>
        </p:nvSpPr>
        <p:spPr>
          <a:xfrm rot="0">
            <a:off x="10536333" y="7504179"/>
            <a:ext cx="6867678" cy="533466"/>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The Dashboard</a:t>
            </a:r>
          </a:p>
        </p:txBody>
      </p:sp>
      <p:grpSp>
        <p:nvGrpSpPr>
          <p:cNvPr name="Group 60" id="60"/>
          <p:cNvGrpSpPr/>
          <p:nvPr/>
        </p:nvGrpSpPr>
        <p:grpSpPr>
          <a:xfrm rot="0">
            <a:off x="9385734" y="7334739"/>
            <a:ext cx="948444" cy="948444"/>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62" id="62"/>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561C24"/>
                  </a:solidFill>
                  <a:latin typeface="Active Heart"/>
                  <a:ea typeface="Active Heart"/>
                  <a:cs typeface="Active Heart"/>
                  <a:sym typeface="Active Heart"/>
                </a:rPr>
                <a:t>09</a:t>
              </a:r>
            </a:p>
          </p:txBody>
        </p:sp>
      </p:grpSp>
      <p:sp>
        <p:nvSpPr>
          <p:cNvPr name="TextBox 63" id="63"/>
          <p:cNvSpPr txBox="true"/>
          <p:nvPr/>
        </p:nvSpPr>
        <p:spPr>
          <a:xfrm rot="0">
            <a:off x="1734802" y="6056417"/>
            <a:ext cx="6867678" cy="533363"/>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Customer Demography</a:t>
            </a:r>
          </a:p>
        </p:txBody>
      </p:sp>
      <p:sp>
        <p:nvSpPr>
          <p:cNvPr name="TextBox 64" id="64"/>
          <p:cNvSpPr txBox="true"/>
          <p:nvPr/>
        </p:nvSpPr>
        <p:spPr>
          <a:xfrm rot="0">
            <a:off x="1734802" y="8775502"/>
            <a:ext cx="6867678" cy="1511498"/>
          </a:xfrm>
          <a:prstGeom prst="rect">
            <a:avLst/>
          </a:prstGeom>
        </p:spPr>
        <p:txBody>
          <a:bodyPr anchor="t" rtlCol="false" tIns="0" lIns="0" bIns="0" rIns="0">
            <a:spAutoFit/>
          </a:bodyPr>
          <a:lstStyle/>
          <a:p>
            <a:pPr algn="l" marL="0" indent="0" lvl="0">
              <a:lnSpc>
                <a:spcPts val="4200"/>
              </a:lnSpc>
              <a:spcBef>
                <a:spcPct val="0"/>
              </a:spcBef>
            </a:pPr>
            <a:r>
              <a:rPr lang="en-US" sz="3000" spc="150">
                <a:solidFill>
                  <a:srgbClr val="E8D8C4"/>
                </a:solidFill>
                <a:latin typeface="Tenor Sans"/>
                <a:ea typeface="Tenor Sans"/>
                <a:cs typeface="Tenor Sans"/>
                <a:sym typeface="Tenor Sans"/>
              </a:rPr>
              <a:t>Key Solution / Benefits Of The Findings</a:t>
            </a:r>
          </a:p>
          <a:p>
            <a:pPr algn="l" marL="0" indent="0" lvl="0">
              <a:lnSpc>
                <a:spcPts val="35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2230230" y="1363274"/>
            <a:ext cx="6951614" cy="8089151"/>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6994" y="3549157"/>
            <a:ext cx="5240994" cy="609861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188908" y="4524739"/>
            <a:ext cx="2872597" cy="3342658"/>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65783" y="5143500"/>
            <a:ext cx="1918845" cy="2232838"/>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993142" y="0"/>
            <a:ext cx="4531048" cy="5272492"/>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6" id="1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993142" y="7248502"/>
            <a:ext cx="2777526" cy="3232030"/>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9" id="1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560846" y="489476"/>
            <a:ext cx="6963344"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Freeform 21" id="21"/>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9144000" y="2309440"/>
            <a:ext cx="8115300" cy="2181356"/>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STATEMENT OF PROBLEM</a:t>
            </a:r>
          </a:p>
        </p:txBody>
      </p:sp>
      <p:sp>
        <p:nvSpPr>
          <p:cNvPr name="TextBox 23" id="23"/>
          <p:cNvSpPr txBox="true"/>
          <p:nvPr/>
        </p:nvSpPr>
        <p:spPr>
          <a:xfrm rot="0">
            <a:off x="9144000" y="4439014"/>
            <a:ext cx="8115300" cy="3051002"/>
          </a:xfrm>
          <a:prstGeom prst="rect">
            <a:avLst/>
          </a:prstGeom>
        </p:spPr>
        <p:txBody>
          <a:bodyPr anchor="t" rtlCol="false" tIns="0" lIns="0" bIns="0" rIns="0">
            <a:spAutoFit/>
          </a:bodyPr>
          <a:lstStyle/>
          <a:p>
            <a:pPr algn="just" marL="0" indent="0" lvl="0">
              <a:lnSpc>
                <a:spcPts val="3520"/>
              </a:lnSpc>
            </a:pPr>
            <a:r>
              <a:rPr lang="en-US" sz="2200" spc="110">
                <a:solidFill>
                  <a:srgbClr val="FFFFFF"/>
                </a:solidFill>
                <a:latin typeface="Tenor Sans"/>
                <a:ea typeface="Tenor Sans"/>
                <a:cs typeface="Tenor Sans"/>
                <a:sym typeface="Tenor Sans"/>
              </a:rPr>
              <a:t>Despite the growing emphasis on sustainable transportation and heathy lifestyles, the overall bike ownership rate across different regions remains below average of the entire sample size. This indicates a potential gap in understanding the key drivers that influence customers’ decisions to purchase bike.</a:t>
            </a:r>
          </a:p>
          <a:p>
            <a:pPr algn="just" marL="0" indent="0" lvl="0">
              <a:lnSpc>
                <a:spcPts val="35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sp>
        <p:nvSpPr>
          <p:cNvPr name="Freeform 2" id="2"/>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63973" y="1168"/>
            <a:ext cx="8986939" cy="10285832"/>
            <a:chOff x="0" y="0"/>
            <a:chExt cx="2366930" cy="2709026"/>
          </a:xfrm>
        </p:grpSpPr>
        <p:sp>
          <p:nvSpPr>
            <p:cNvPr name="Freeform 4" id="4"/>
            <p:cNvSpPr/>
            <p:nvPr/>
          </p:nvSpPr>
          <p:spPr>
            <a:xfrm flipH="false" flipV="false" rot="0">
              <a:off x="0" y="0"/>
              <a:ext cx="2366930" cy="2709026"/>
            </a:xfrm>
            <a:custGeom>
              <a:avLst/>
              <a:gdLst/>
              <a:ahLst/>
              <a:cxnLst/>
              <a:rect r="r" b="b" t="t" l="l"/>
              <a:pathLst>
                <a:path h="2709026" w="2366930">
                  <a:moveTo>
                    <a:pt x="0" y="0"/>
                  </a:moveTo>
                  <a:lnTo>
                    <a:pt x="2366930" y="0"/>
                  </a:lnTo>
                  <a:lnTo>
                    <a:pt x="2366930" y="2709026"/>
                  </a:lnTo>
                  <a:lnTo>
                    <a:pt x="0" y="2709026"/>
                  </a:lnTo>
                  <a:close/>
                </a:path>
              </a:pathLst>
            </a:custGeom>
            <a:solidFill>
              <a:srgbClr val="6D2932">
                <a:alpha val="49804"/>
              </a:srgbClr>
            </a:solidFill>
          </p:spPr>
        </p:sp>
        <p:sp>
          <p:nvSpPr>
            <p:cNvPr name="TextBox 5" id="5"/>
            <p:cNvSpPr txBox="true"/>
            <p:nvPr/>
          </p:nvSpPr>
          <p:spPr>
            <a:xfrm>
              <a:off x="0" y="-38100"/>
              <a:ext cx="2366930" cy="274712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941590" y="0"/>
            <a:ext cx="6631704" cy="6174536"/>
            <a:chOff x="0" y="0"/>
            <a:chExt cx="1027425" cy="956597"/>
          </a:xfrm>
        </p:grpSpPr>
        <p:sp>
          <p:nvSpPr>
            <p:cNvPr name="Freeform 7" id="7"/>
            <p:cNvSpPr/>
            <p:nvPr/>
          </p:nvSpPr>
          <p:spPr>
            <a:xfrm flipH="false" flipV="false" rot="0">
              <a:off x="0" y="0"/>
              <a:ext cx="1027425" cy="956597"/>
            </a:xfrm>
            <a:custGeom>
              <a:avLst/>
              <a:gdLst/>
              <a:ahLst/>
              <a:cxnLst/>
              <a:rect r="r" b="b" t="t" l="l"/>
              <a:pathLst>
                <a:path h="956597" w="1027425">
                  <a:moveTo>
                    <a:pt x="0" y="0"/>
                  </a:moveTo>
                  <a:lnTo>
                    <a:pt x="1027425" y="0"/>
                  </a:lnTo>
                  <a:lnTo>
                    <a:pt x="1027425" y="956597"/>
                  </a:lnTo>
                  <a:lnTo>
                    <a:pt x="0" y="956597"/>
                  </a:lnTo>
                  <a:close/>
                </a:path>
              </a:pathLst>
            </a:custGeom>
            <a:blipFill>
              <a:blip r:embed="rId4"/>
              <a:stretch>
                <a:fillRect l="0" t="-3702" r="0" b="-3702"/>
              </a:stretch>
            </a:blipFill>
          </p:spPr>
        </p:sp>
      </p:grpSp>
      <p:grpSp>
        <p:nvGrpSpPr>
          <p:cNvPr name="Group 8" id="8"/>
          <p:cNvGrpSpPr/>
          <p:nvPr/>
        </p:nvGrpSpPr>
        <p:grpSpPr>
          <a:xfrm rot="0">
            <a:off x="-1379411" y="1651886"/>
            <a:ext cx="6951614" cy="808915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44997" y="4566184"/>
            <a:ext cx="5240994" cy="6098611"/>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65494" y="6953331"/>
            <a:ext cx="2413322" cy="2808229"/>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6" id="1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828336" y="8227192"/>
            <a:ext cx="1300961" cy="1513845"/>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9" id="1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982509" y="2087030"/>
            <a:ext cx="1179390" cy="1372381"/>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2" id="2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714159" y="1075415"/>
            <a:ext cx="502580" cy="584821"/>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5" id="2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037118" y="4248529"/>
            <a:ext cx="1072352" cy="1247827"/>
            <a:chOff x="0" y="0"/>
            <a:chExt cx="698500" cy="812800"/>
          </a:xfrm>
        </p:grpSpPr>
        <p:sp>
          <p:nvSpPr>
            <p:cNvPr name="Freeform 27" id="2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8" id="2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560846" y="489476"/>
            <a:ext cx="6655893"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30" id="30"/>
          <p:cNvSpPr txBox="true"/>
          <p:nvPr/>
        </p:nvSpPr>
        <p:spPr>
          <a:xfrm rot="0">
            <a:off x="612403" y="3993387"/>
            <a:ext cx="7604337" cy="1219265"/>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OBJECTIVES</a:t>
            </a:r>
          </a:p>
        </p:txBody>
      </p:sp>
      <p:sp>
        <p:nvSpPr>
          <p:cNvPr name="TextBox 31" id="31"/>
          <p:cNvSpPr txBox="true"/>
          <p:nvPr/>
        </p:nvSpPr>
        <p:spPr>
          <a:xfrm rot="0">
            <a:off x="9267542" y="6591518"/>
            <a:ext cx="8282996" cy="3750349"/>
          </a:xfrm>
          <a:prstGeom prst="rect">
            <a:avLst/>
          </a:prstGeom>
        </p:spPr>
        <p:txBody>
          <a:bodyPr anchor="t" rtlCol="false" tIns="0" lIns="0" bIns="0" rIns="0">
            <a:spAutoFit/>
          </a:bodyPr>
          <a:lstStyle/>
          <a:p>
            <a:pPr algn="just" marL="0" indent="0" lvl="0">
              <a:lnSpc>
                <a:spcPts val="3360"/>
              </a:lnSpc>
            </a:pPr>
            <a:r>
              <a:rPr lang="en-US" sz="2100" spc="105">
                <a:solidFill>
                  <a:srgbClr val="FFFFFF"/>
                </a:solidFill>
                <a:latin typeface="Tenor Sans"/>
                <a:ea typeface="Tenor Sans"/>
                <a:cs typeface="Tenor Sans"/>
                <a:sym typeface="Tenor Sans"/>
              </a:rPr>
              <a:t>The objective of this study is to identify and analyze the factors that significantly impact the decision-making process of potential bike buyers across various regions. By uncovering these insights, stakeholders such as manufacturers, retailers, and urban planners can design more targeted strategies to encourage bike adoption to contribute to the rate of bike positively, reduce traffic congestion, and improved environmental incomes.</a:t>
            </a:r>
          </a:p>
          <a:p>
            <a:pPr algn="just" marL="0" indent="0" lvl="0">
              <a:lnSpc>
                <a:spcPts val="33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sp>
        <p:nvSpPr>
          <p:cNvPr name="Freeform 2" id="2"/>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63973" y="1168"/>
            <a:ext cx="8986939" cy="10285832"/>
            <a:chOff x="0" y="0"/>
            <a:chExt cx="2366930" cy="2709026"/>
          </a:xfrm>
        </p:grpSpPr>
        <p:sp>
          <p:nvSpPr>
            <p:cNvPr name="Freeform 4" id="4"/>
            <p:cNvSpPr/>
            <p:nvPr/>
          </p:nvSpPr>
          <p:spPr>
            <a:xfrm flipH="false" flipV="false" rot="0">
              <a:off x="0" y="0"/>
              <a:ext cx="2366930" cy="2709026"/>
            </a:xfrm>
            <a:custGeom>
              <a:avLst/>
              <a:gdLst/>
              <a:ahLst/>
              <a:cxnLst/>
              <a:rect r="r" b="b" t="t" l="l"/>
              <a:pathLst>
                <a:path h="2709026" w="2366930">
                  <a:moveTo>
                    <a:pt x="0" y="0"/>
                  </a:moveTo>
                  <a:lnTo>
                    <a:pt x="2366930" y="0"/>
                  </a:lnTo>
                  <a:lnTo>
                    <a:pt x="2366930" y="2709026"/>
                  </a:lnTo>
                  <a:lnTo>
                    <a:pt x="0" y="2709026"/>
                  </a:lnTo>
                  <a:close/>
                </a:path>
              </a:pathLst>
            </a:custGeom>
            <a:solidFill>
              <a:srgbClr val="6D2932">
                <a:alpha val="49804"/>
              </a:srgbClr>
            </a:solidFill>
          </p:spPr>
        </p:sp>
        <p:sp>
          <p:nvSpPr>
            <p:cNvPr name="TextBox 5" id="5"/>
            <p:cNvSpPr txBox="true"/>
            <p:nvPr/>
          </p:nvSpPr>
          <p:spPr>
            <a:xfrm>
              <a:off x="0" y="-38100"/>
              <a:ext cx="2366930" cy="274712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941590" y="0"/>
            <a:ext cx="6631704" cy="6174536"/>
            <a:chOff x="0" y="0"/>
            <a:chExt cx="1027425" cy="956597"/>
          </a:xfrm>
        </p:grpSpPr>
        <p:sp>
          <p:nvSpPr>
            <p:cNvPr name="Freeform 7" id="7"/>
            <p:cNvSpPr/>
            <p:nvPr/>
          </p:nvSpPr>
          <p:spPr>
            <a:xfrm flipH="false" flipV="false" rot="0">
              <a:off x="0" y="0"/>
              <a:ext cx="1027425" cy="956597"/>
            </a:xfrm>
            <a:custGeom>
              <a:avLst/>
              <a:gdLst/>
              <a:ahLst/>
              <a:cxnLst/>
              <a:rect r="r" b="b" t="t" l="l"/>
              <a:pathLst>
                <a:path h="956597" w="1027425">
                  <a:moveTo>
                    <a:pt x="0" y="0"/>
                  </a:moveTo>
                  <a:lnTo>
                    <a:pt x="1027425" y="0"/>
                  </a:lnTo>
                  <a:lnTo>
                    <a:pt x="1027425" y="956597"/>
                  </a:lnTo>
                  <a:lnTo>
                    <a:pt x="0" y="956597"/>
                  </a:lnTo>
                  <a:close/>
                </a:path>
              </a:pathLst>
            </a:custGeom>
            <a:blipFill>
              <a:blip r:embed="rId4"/>
              <a:stretch>
                <a:fillRect l="0" t="-3702" r="0" b="-3702"/>
              </a:stretch>
            </a:blipFill>
          </p:spPr>
        </p:sp>
      </p:grpSp>
      <p:grpSp>
        <p:nvGrpSpPr>
          <p:cNvPr name="Group 8" id="8"/>
          <p:cNvGrpSpPr/>
          <p:nvPr/>
        </p:nvGrpSpPr>
        <p:grpSpPr>
          <a:xfrm rot="0">
            <a:off x="-1379411" y="1651886"/>
            <a:ext cx="6951614" cy="808915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44997" y="4566184"/>
            <a:ext cx="5240994" cy="6098611"/>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65494" y="6953331"/>
            <a:ext cx="2413322" cy="2808229"/>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6" id="1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828336" y="8227192"/>
            <a:ext cx="1300961" cy="1513845"/>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9" id="1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982509" y="2087030"/>
            <a:ext cx="1179390" cy="1372381"/>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2" id="2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714159" y="1075415"/>
            <a:ext cx="502580" cy="584821"/>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5" id="2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037118" y="4248529"/>
            <a:ext cx="1072352" cy="1247827"/>
            <a:chOff x="0" y="0"/>
            <a:chExt cx="698500" cy="812800"/>
          </a:xfrm>
        </p:grpSpPr>
        <p:sp>
          <p:nvSpPr>
            <p:cNvPr name="Freeform 27" id="2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28" id="2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560846" y="489476"/>
            <a:ext cx="6655893"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30" id="30"/>
          <p:cNvSpPr txBox="true"/>
          <p:nvPr/>
        </p:nvSpPr>
        <p:spPr>
          <a:xfrm rot="0">
            <a:off x="612403" y="3993387"/>
            <a:ext cx="7604337" cy="2181356"/>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PROJECT PROCESS</a:t>
            </a:r>
          </a:p>
        </p:txBody>
      </p:sp>
      <p:sp>
        <p:nvSpPr>
          <p:cNvPr name="TextBox 31" id="31"/>
          <p:cNvSpPr txBox="true"/>
          <p:nvPr/>
        </p:nvSpPr>
        <p:spPr>
          <a:xfrm rot="0">
            <a:off x="9267542" y="6491173"/>
            <a:ext cx="8181290" cy="3887872"/>
          </a:xfrm>
          <a:prstGeom prst="rect">
            <a:avLst/>
          </a:prstGeom>
        </p:spPr>
        <p:txBody>
          <a:bodyPr anchor="t" rtlCol="false" tIns="0" lIns="0" bIns="0" rIns="0">
            <a:spAutoFit/>
          </a:bodyPr>
          <a:lstStyle/>
          <a:p>
            <a:pPr algn="just">
              <a:lnSpc>
                <a:spcPts val="2844"/>
              </a:lnSpc>
            </a:pPr>
            <a:r>
              <a:rPr lang="en-US" sz="1777" spc="88">
                <a:solidFill>
                  <a:srgbClr val="FFFFFF"/>
                </a:solidFill>
                <a:latin typeface="Tenor Sans"/>
                <a:ea typeface="Tenor Sans"/>
                <a:cs typeface="Tenor Sans"/>
                <a:sym typeface="Tenor Sans"/>
              </a:rPr>
              <a:t>The following processes were carried out during the process of the analysis;</a:t>
            </a:r>
          </a:p>
          <a:p>
            <a:pPr algn="just">
              <a:lnSpc>
                <a:spcPts val="2844"/>
              </a:lnSpc>
            </a:pPr>
          </a:p>
          <a:p>
            <a:pPr algn="just">
              <a:lnSpc>
                <a:spcPts val="2844"/>
              </a:lnSpc>
            </a:pPr>
            <a:r>
              <a:rPr lang="en-US" sz="1777" spc="88">
                <a:solidFill>
                  <a:srgbClr val="FFFFFF"/>
                </a:solidFill>
                <a:latin typeface="Tenor Sans"/>
                <a:ea typeface="Tenor Sans"/>
                <a:cs typeface="Tenor Sans"/>
                <a:sym typeface="Tenor Sans"/>
              </a:rPr>
              <a:t>·Data Cleaning; some various data validations were done to ensure the quality of the data to be analyzed/visualized, such as; ensuring there are duplicate values, ensuring consistency/integrity of data values, as well as finding out the number of missing values in the data set.</a:t>
            </a:r>
          </a:p>
          <a:p>
            <a:pPr algn="just" marL="0" indent="0" lvl="0">
              <a:lnSpc>
                <a:spcPts val="2844"/>
              </a:lnSpc>
            </a:pPr>
            <a:r>
              <a:rPr lang="en-US" sz="1777" spc="88">
                <a:solidFill>
                  <a:srgbClr val="FFFFFF"/>
                </a:solidFill>
                <a:latin typeface="Tenor Sans"/>
                <a:ea typeface="Tenor Sans"/>
                <a:cs typeface="Tenor Sans"/>
                <a:sym typeface="Tenor Sans"/>
              </a:rPr>
              <a:t>·The next slide explains what was done to sort the missing values discovered.</a:t>
            </a:r>
          </a:p>
          <a:p>
            <a:pPr algn="just" marL="0" indent="0" lvl="0">
              <a:lnSpc>
                <a:spcPts val="284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D8C4"/>
        </a:solidFill>
      </p:bgPr>
    </p:bg>
    <p:spTree>
      <p:nvGrpSpPr>
        <p:cNvPr id="1" name=""/>
        <p:cNvGrpSpPr/>
        <p:nvPr/>
      </p:nvGrpSpPr>
      <p:grpSpPr>
        <a:xfrm>
          <a:off x="0" y="0"/>
          <a:ext cx="0" cy="0"/>
          <a:chOff x="0" y="0"/>
          <a:chExt cx="0" cy="0"/>
        </a:xfrm>
      </p:grpSpPr>
      <p:grpSp>
        <p:nvGrpSpPr>
          <p:cNvPr name="Group 2" id="2"/>
          <p:cNvGrpSpPr/>
          <p:nvPr/>
        </p:nvGrpSpPr>
        <p:grpSpPr>
          <a:xfrm rot="0">
            <a:off x="-3884109" y="2525883"/>
            <a:ext cx="6951614" cy="8089151"/>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885" y="4711766"/>
            <a:ext cx="5240994" cy="609861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5028" y="5687349"/>
            <a:ext cx="2872597" cy="3342658"/>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44936" y="4881462"/>
            <a:ext cx="1918845" cy="2232838"/>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790264" y="2081310"/>
            <a:ext cx="415166" cy="4151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2932"/>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790264" y="5725268"/>
            <a:ext cx="415166" cy="41516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293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540813" y="2081310"/>
            <a:ext cx="415166" cy="41516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2932"/>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540813" y="5725268"/>
            <a:ext cx="415166" cy="41516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2932"/>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447969" y="2057787"/>
            <a:ext cx="4500453" cy="443690"/>
          </a:xfrm>
          <a:prstGeom prst="rect">
            <a:avLst/>
          </a:prstGeom>
        </p:spPr>
        <p:txBody>
          <a:bodyPr anchor="t" rtlCol="false" tIns="0" lIns="0" bIns="0" rIns="0">
            <a:spAutoFit/>
          </a:bodyPr>
          <a:lstStyle/>
          <a:p>
            <a:pPr algn="l" marL="0" indent="0" lvl="0">
              <a:lnSpc>
                <a:spcPts val="2821"/>
              </a:lnSpc>
            </a:pPr>
            <a:r>
              <a:rPr lang="en-US" sz="3135" spc="219">
                <a:solidFill>
                  <a:srgbClr val="6D2932"/>
                </a:solidFill>
                <a:latin typeface="Active Heart"/>
                <a:ea typeface="Active Heart"/>
                <a:cs typeface="Active Heart"/>
                <a:sym typeface="Active Heart"/>
              </a:rPr>
              <a:t>Code of Conduct</a:t>
            </a:r>
          </a:p>
        </p:txBody>
      </p:sp>
      <p:sp>
        <p:nvSpPr>
          <p:cNvPr name="TextBox 27" id="27"/>
          <p:cNvSpPr txBox="true"/>
          <p:nvPr/>
        </p:nvSpPr>
        <p:spPr>
          <a:xfrm rot="0">
            <a:off x="7447969" y="5701745"/>
            <a:ext cx="4500453" cy="443769"/>
          </a:xfrm>
          <a:prstGeom prst="rect">
            <a:avLst/>
          </a:prstGeom>
        </p:spPr>
        <p:txBody>
          <a:bodyPr anchor="t" rtlCol="false" tIns="0" lIns="0" bIns="0" rIns="0">
            <a:spAutoFit/>
          </a:bodyPr>
          <a:lstStyle/>
          <a:p>
            <a:pPr algn="l" marL="0" indent="0" lvl="0">
              <a:lnSpc>
                <a:spcPts val="2821"/>
              </a:lnSpc>
            </a:pPr>
            <a:r>
              <a:rPr lang="en-US" sz="3135" spc="219">
                <a:solidFill>
                  <a:srgbClr val="6D2932"/>
                </a:solidFill>
                <a:latin typeface="Active Heart"/>
                <a:ea typeface="Active Heart"/>
                <a:cs typeface="Active Heart"/>
                <a:sym typeface="Active Heart"/>
              </a:rPr>
              <a:t>Educational Influence</a:t>
            </a:r>
          </a:p>
        </p:txBody>
      </p:sp>
      <p:sp>
        <p:nvSpPr>
          <p:cNvPr name="TextBox 28" id="28"/>
          <p:cNvSpPr txBox="true"/>
          <p:nvPr/>
        </p:nvSpPr>
        <p:spPr>
          <a:xfrm rot="0">
            <a:off x="13198519" y="2057787"/>
            <a:ext cx="4500453" cy="443690"/>
          </a:xfrm>
          <a:prstGeom prst="rect">
            <a:avLst/>
          </a:prstGeom>
        </p:spPr>
        <p:txBody>
          <a:bodyPr anchor="t" rtlCol="false" tIns="0" lIns="0" bIns="0" rIns="0">
            <a:spAutoFit/>
          </a:bodyPr>
          <a:lstStyle/>
          <a:p>
            <a:pPr algn="l" marL="0" indent="0" lvl="0">
              <a:lnSpc>
                <a:spcPts val="2821"/>
              </a:lnSpc>
            </a:pPr>
            <a:r>
              <a:rPr lang="en-US" sz="3135" spc="219">
                <a:solidFill>
                  <a:srgbClr val="6D2932"/>
                </a:solidFill>
                <a:latin typeface="Active Heart"/>
                <a:ea typeface="Active Heart"/>
                <a:cs typeface="Active Heart"/>
                <a:sym typeface="Active Heart"/>
              </a:rPr>
              <a:t>Geographic Distribution</a:t>
            </a:r>
          </a:p>
        </p:txBody>
      </p:sp>
      <p:sp>
        <p:nvSpPr>
          <p:cNvPr name="TextBox 29" id="29"/>
          <p:cNvSpPr txBox="true"/>
          <p:nvPr/>
        </p:nvSpPr>
        <p:spPr>
          <a:xfrm rot="0">
            <a:off x="13198519" y="5701745"/>
            <a:ext cx="4500453" cy="443769"/>
          </a:xfrm>
          <a:prstGeom prst="rect">
            <a:avLst/>
          </a:prstGeom>
        </p:spPr>
        <p:txBody>
          <a:bodyPr anchor="t" rtlCol="false" tIns="0" lIns="0" bIns="0" rIns="0">
            <a:spAutoFit/>
          </a:bodyPr>
          <a:lstStyle/>
          <a:p>
            <a:pPr algn="l" marL="0" indent="0" lvl="0">
              <a:lnSpc>
                <a:spcPts val="2821"/>
              </a:lnSpc>
            </a:pPr>
            <a:r>
              <a:rPr lang="en-US" sz="3135" spc="219">
                <a:solidFill>
                  <a:srgbClr val="6D2932"/>
                </a:solidFill>
                <a:latin typeface="Active Heart"/>
                <a:ea typeface="Active Heart"/>
                <a:cs typeface="Active Heart"/>
                <a:sym typeface="Active Heart"/>
              </a:rPr>
              <a:t>Commute Distance</a:t>
            </a:r>
          </a:p>
        </p:txBody>
      </p:sp>
      <p:sp>
        <p:nvSpPr>
          <p:cNvPr name="TextBox 30" id="30"/>
          <p:cNvSpPr txBox="true"/>
          <p:nvPr/>
        </p:nvSpPr>
        <p:spPr>
          <a:xfrm rot="0">
            <a:off x="7447969" y="2639186"/>
            <a:ext cx="4500453" cy="2384466"/>
          </a:xfrm>
          <a:prstGeom prst="rect">
            <a:avLst/>
          </a:prstGeom>
        </p:spPr>
        <p:txBody>
          <a:bodyPr anchor="t" rtlCol="false" tIns="0" lIns="0" bIns="0" rIns="0">
            <a:spAutoFit/>
          </a:bodyPr>
          <a:lstStyle/>
          <a:p>
            <a:pPr algn="just" marL="0" indent="0" lvl="0">
              <a:lnSpc>
                <a:spcPts val="3192"/>
              </a:lnSpc>
            </a:pPr>
            <a:r>
              <a:rPr lang="en-US" sz="1995" spc="99">
                <a:solidFill>
                  <a:srgbClr val="2F0C11"/>
                </a:solidFill>
                <a:latin typeface="Tenor Sans"/>
                <a:ea typeface="Tenor Sans"/>
                <a:cs typeface="Tenor Sans"/>
                <a:sym typeface="Tenor Sans"/>
              </a:rPr>
              <a:t>Our customer base spans various age groups, with a significant portion falling within the middle age (adults) range, indicating a strong appeal to the middle-aged demographic.</a:t>
            </a:r>
          </a:p>
        </p:txBody>
      </p:sp>
      <p:sp>
        <p:nvSpPr>
          <p:cNvPr name="TextBox 31" id="31"/>
          <p:cNvSpPr txBox="true"/>
          <p:nvPr/>
        </p:nvSpPr>
        <p:spPr>
          <a:xfrm rot="0">
            <a:off x="7447969" y="6283144"/>
            <a:ext cx="4500453" cy="1584432"/>
          </a:xfrm>
          <a:prstGeom prst="rect">
            <a:avLst/>
          </a:prstGeom>
        </p:spPr>
        <p:txBody>
          <a:bodyPr anchor="t" rtlCol="false" tIns="0" lIns="0" bIns="0" rIns="0">
            <a:spAutoFit/>
          </a:bodyPr>
          <a:lstStyle/>
          <a:p>
            <a:pPr algn="just" marL="0" indent="0" lvl="0">
              <a:lnSpc>
                <a:spcPts val="3192"/>
              </a:lnSpc>
            </a:pPr>
            <a:r>
              <a:rPr lang="en-US" sz="1995" spc="99">
                <a:solidFill>
                  <a:srgbClr val="2F0C11"/>
                </a:solidFill>
                <a:latin typeface="Tenor Sans"/>
                <a:ea typeface="Tenor Sans"/>
                <a:cs typeface="Tenor Sans"/>
                <a:sym typeface="Tenor Sans"/>
              </a:rPr>
              <a:t>Our customer is diversified across educational level, with a substantial proportion among the Partial College. </a:t>
            </a:r>
          </a:p>
        </p:txBody>
      </p:sp>
      <p:sp>
        <p:nvSpPr>
          <p:cNvPr name="TextBox 32" id="32"/>
          <p:cNvSpPr txBox="true"/>
          <p:nvPr/>
        </p:nvSpPr>
        <p:spPr>
          <a:xfrm rot="0">
            <a:off x="13198519" y="2639186"/>
            <a:ext cx="4500453" cy="2384466"/>
          </a:xfrm>
          <a:prstGeom prst="rect">
            <a:avLst/>
          </a:prstGeom>
        </p:spPr>
        <p:txBody>
          <a:bodyPr anchor="t" rtlCol="false" tIns="0" lIns="0" bIns="0" rIns="0">
            <a:spAutoFit/>
          </a:bodyPr>
          <a:lstStyle/>
          <a:p>
            <a:pPr algn="just" marL="0" indent="0" lvl="0">
              <a:lnSpc>
                <a:spcPts val="3192"/>
              </a:lnSpc>
            </a:pPr>
            <a:r>
              <a:rPr lang="en-US" sz="1995" spc="99">
                <a:solidFill>
                  <a:srgbClr val="2F0C11"/>
                </a:solidFill>
                <a:latin typeface="Tenor Sans"/>
                <a:ea typeface="Tenor Sans"/>
                <a:cs typeface="Tenor Sans"/>
                <a:sym typeface="Tenor Sans"/>
              </a:rPr>
              <a:t>Geographically, our customers are distributed across 3 Major Regions (Europe, North America, and Pacific), highlighting our reach and effectiveness in diverse markets.</a:t>
            </a:r>
          </a:p>
        </p:txBody>
      </p:sp>
      <p:sp>
        <p:nvSpPr>
          <p:cNvPr name="TextBox 33" id="33"/>
          <p:cNvSpPr txBox="true"/>
          <p:nvPr/>
        </p:nvSpPr>
        <p:spPr>
          <a:xfrm rot="0">
            <a:off x="13198519" y="6283144"/>
            <a:ext cx="4500453" cy="3184500"/>
          </a:xfrm>
          <a:prstGeom prst="rect">
            <a:avLst/>
          </a:prstGeom>
        </p:spPr>
        <p:txBody>
          <a:bodyPr anchor="t" rtlCol="false" tIns="0" lIns="0" bIns="0" rIns="0">
            <a:spAutoFit/>
          </a:bodyPr>
          <a:lstStyle/>
          <a:p>
            <a:pPr algn="just" marL="0" indent="0" lvl="0">
              <a:lnSpc>
                <a:spcPts val="3192"/>
              </a:lnSpc>
            </a:pPr>
            <a:r>
              <a:rPr lang="en-US" sz="1995" spc="99">
                <a:solidFill>
                  <a:srgbClr val="2F0C11"/>
                </a:solidFill>
                <a:latin typeface="Tenor Sans"/>
                <a:ea typeface="Tenor Sans"/>
                <a:cs typeface="Tenor Sans"/>
                <a:sym typeface="Tenor Sans"/>
              </a:rPr>
              <a:t>Analyzing our customers commute distance with respect to their occupation, Cinica Staffs cover the least distance of 0-1 Miles, and the Professionas cover above 10 Mies the most, this could contribute to their choices of getting a bike</a:t>
            </a:r>
          </a:p>
        </p:txBody>
      </p:sp>
      <p:sp>
        <p:nvSpPr>
          <p:cNvPr name="TextBox 34" id="34"/>
          <p:cNvSpPr txBox="true"/>
          <p:nvPr/>
        </p:nvSpPr>
        <p:spPr>
          <a:xfrm rot="0">
            <a:off x="679338" y="2086362"/>
            <a:ext cx="5610685" cy="1676186"/>
          </a:xfrm>
          <a:prstGeom prst="rect">
            <a:avLst/>
          </a:prstGeom>
        </p:spPr>
        <p:txBody>
          <a:bodyPr anchor="t" rtlCol="false" tIns="0" lIns="0" bIns="0" rIns="0">
            <a:spAutoFit/>
          </a:bodyPr>
          <a:lstStyle/>
          <a:p>
            <a:pPr algn="l" marL="0" indent="0" lvl="0">
              <a:lnSpc>
                <a:spcPts val="5850"/>
              </a:lnSpc>
            </a:pPr>
            <a:r>
              <a:rPr lang="en-US" sz="6500" spc="455">
                <a:solidFill>
                  <a:srgbClr val="2F0C11"/>
                </a:solidFill>
                <a:latin typeface="Active Heart"/>
                <a:ea typeface="Active Heart"/>
                <a:cs typeface="Active Heart"/>
                <a:sym typeface="Active Heart"/>
              </a:rPr>
              <a:t>CUSTOMER DEMOGRAPHY</a:t>
            </a:r>
          </a:p>
        </p:txBody>
      </p:sp>
      <p:sp>
        <p:nvSpPr>
          <p:cNvPr name="TextBox 35" id="35"/>
          <p:cNvSpPr txBox="true"/>
          <p:nvPr/>
        </p:nvSpPr>
        <p:spPr>
          <a:xfrm rot="0">
            <a:off x="1627781" y="489476"/>
            <a:ext cx="4571932"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2F0C11"/>
                </a:solidFill>
                <a:latin typeface="Tenor Sans"/>
                <a:ea typeface="Tenor Sans"/>
                <a:cs typeface="Tenor Sans"/>
                <a:sym typeface="Tenor Sans"/>
              </a:rPr>
              <a:t>D'LIGHT BIKES</a:t>
            </a:r>
          </a:p>
        </p:txBody>
      </p:sp>
      <p:sp>
        <p:nvSpPr>
          <p:cNvPr name="Freeform 36" id="36"/>
          <p:cNvSpPr/>
          <p:nvPr/>
        </p:nvSpPr>
        <p:spPr>
          <a:xfrm flipH="false" flipV="false" rot="0">
            <a:off x="679338"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7" id="37"/>
          <p:cNvGrpSpPr/>
          <p:nvPr/>
        </p:nvGrpSpPr>
        <p:grpSpPr>
          <a:xfrm rot="0">
            <a:off x="16756720" y="168582"/>
            <a:ext cx="502580" cy="584821"/>
            <a:chOff x="0" y="0"/>
            <a:chExt cx="698500" cy="812800"/>
          </a:xfrm>
        </p:grpSpPr>
        <p:sp>
          <p:nvSpPr>
            <p:cNvPr name="Freeform 38" id="3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39" id="3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1445842" y="9030006"/>
            <a:ext cx="502580" cy="584821"/>
            <a:chOff x="0" y="0"/>
            <a:chExt cx="698500" cy="812800"/>
          </a:xfrm>
        </p:grpSpPr>
        <p:sp>
          <p:nvSpPr>
            <p:cNvPr name="Freeform 41" id="4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42" id="4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4563782" y="6821890"/>
            <a:ext cx="502580" cy="584821"/>
            <a:chOff x="0" y="0"/>
            <a:chExt cx="698500" cy="812800"/>
          </a:xfrm>
        </p:grpSpPr>
        <p:sp>
          <p:nvSpPr>
            <p:cNvPr name="Freeform 44" id="4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45" id="4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sp>
        <p:nvSpPr>
          <p:cNvPr name="Freeform 2" id="2"/>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5338" y="5408607"/>
            <a:ext cx="4192369" cy="4878393"/>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2705" y="7607601"/>
            <a:ext cx="1936271" cy="225311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093068" y="-924257"/>
            <a:ext cx="1936271" cy="2253115"/>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5286" y="3094181"/>
            <a:ext cx="5251821" cy="5863961"/>
            <a:chOff x="0" y="0"/>
            <a:chExt cx="1383196" cy="1544418"/>
          </a:xfrm>
        </p:grpSpPr>
        <p:sp>
          <p:nvSpPr>
            <p:cNvPr name="Freeform 13" id="13"/>
            <p:cNvSpPr/>
            <p:nvPr/>
          </p:nvSpPr>
          <p:spPr>
            <a:xfrm flipH="false" flipV="false" rot="0">
              <a:off x="0" y="0"/>
              <a:ext cx="1383196" cy="1544418"/>
            </a:xfrm>
            <a:custGeom>
              <a:avLst/>
              <a:gdLst/>
              <a:ahLst/>
              <a:cxnLst/>
              <a:rect r="r" b="b" t="t" l="l"/>
              <a:pathLst>
                <a:path h="1544418" w="1383196">
                  <a:moveTo>
                    <a:pt x="23586" y="0"/>
                  </a:moveTo>
                  <a:lnTo>
                    <a:pt x="1359609" y="0"/>
                  </a:lnTo>
                  <a:cubicBezTo>
                    <a:pt x="1372636" y="0"/>
                    <a:pt x="1383196" y="10560"/>
                    <a:pt x="1383196" y="23586"/>
                  </a:cubicBezTo>
                  <a:lnTo>
                    <a:pt x="1383196" y="1520831"/>
                  </a:lnTo>
                  <a:cubicBezTo>
                    <a:pt x="1383196" y="1533858"/>
                    <a:pt x="1372636" y="1544418"/>
                    <a:pt x="1359609" y="1544418"/>
                  </a:cubicBezTo>
                  <a:lnTo>
                    <a:pt x="23586" y="1544418"/>
                  </a:lnTo>
                  <a:cubicBezTo>
                    <a:pt x="17331" y="1544418"/>
                    <a:pt x="11332" y="1541933"/>
                    <a:pt x="6908" y="1537509"/>
                  </a:cubicBezTo>
                  <a:cubicBezTo>
                    <a:pt x="2485" y="1533086"/>
                    <a:pt x="0" y="1527087"/>
                    <a:pt x="0" y="1520831"/>
                  </a:cubicBezTo>
                  <a:lnTo>
                    <a:pt x="0" y="23586"/>
                  </a:lnTo>
                  <a:cubicBezTo>
                    <a:pt x="0" y="10560"/>
                    <a:pt x="10560" y="0"/>
                    <a:pt x="23586" y="0"/>
                  </a:cubicBezTo>
                  <a:close/>
                </a:path>
              </a:pathLst>
            </a:custGeom>
            <a:solidFill>
              <a:srgbClr val="E8D8C4"/>
            </a:solidFill>
          </p:spPr>
        </p:sp>
        <p:sp>
          <p:nvSpPr>
            <p:cNvPr name="TextBox 14" id="14"/>
            <p:cNvSpPr txBox="true"/>
            <p:nvPr/>
          </p:nvSpPr>
          <p:spPr>
            <a:xfrm>
              <a:off x="0" y="-38100"/>
              <a:ext cx="1383196" cy="15825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518090" y="3094181"/>
            <a:ext cx="5251821" cy="5863961"/>
            <a:chOff x="0" y="0"/>
            <a:chExt cx="1383196" cy="1544418"/>
          </a:xfrm>
        </p:grpSpPr>
        <p:sp>
          <p:nvSpPr>
            <p:cNvPr name="Freeform 16" id="16"/>
            <p:cNvSpPr/>
            <p:nvPr/>
          </p:nvSpPr>
          <p:spPr>
            <a:xfrm flipH="false" flipV="false" rot="0">
              <a:off x="0" y="0"/>
              <a:ext cx="1383196" cy="1544418"/>
            </a:xfrm>
            <a:custGeom>
              <a:avLst/>
              <a:gdLst/>
              <a:ahLst/>
              <a:cxnLst/>
              <a:rect r="r" b="b" t="t" l="l"/>
              <a:pathLst>
                <a:path h="1544418" w="1383196">
                  <a:moveTo>
                    <a:pt x="23586" y="0"/>
                  </a:moveTo>
                  <a:lnTo>
                    <a:pt x="1359609" y="0"/>
                  </a:lnTo>
                  <a:cubicBezTo>
                    <a:pt x="1372636" y="0"/>
                    <a:pt x="1383196" y="10560"/>
                    <a:pt x="1383196" y="23586"/>
                  </a:cubicBezTo>
                  <a:lnTo>
                    <a:pt x="1383196" y="1520831"/>
                  </a:lnTo>
                  <a:cubicBezTo>
                    <a:pt x="1383196" y="1533858"/>
                    <a:pt x="1372636" y="1544418"/>
                    <a:pt x="1359609" y="1544418"/>
                  </a:cubicBezTo>
                  <a:lnTo>
                    <a:pt x="23586" y="1544418"/>
                  </a:lnTo>
                  <a:cubicBezTo>
                    <a:pt x="17331" y="1544418"/>
                    <a:pt x="11332" y="1541933"/>
                    <a:pt x="6908" y="1537509"/>
                  </a:cubicBezTo>
                  <a:cubicBezTo>
                    <a:pt x="2485" y="1533086"/>
                    <a:pt x="0" y="1527087"/>
                    <a:pt x="0" y="1520831"/>
                  </a:cubicBezTo>
                  <a:lnTo>
                    <a:pt x="0" y="23586"/>
                  </a:lnTo>
                  <a:cubicBezTo>
                    <a:pt x="0" y="10560"/>
                    <a:pt x="10560" y="0"/>
                    <a:pt x="23586" y="0"/>
                  </a:cubicBezTo>
                  <a:close/>
                </a:path>
              </a:pathLst>
            </a:custGeom>
            <a:solidFill>
              <a:srgbClr val="E8D8C4"/>
            </a:solidFill>
          </p:spPr>
        </p:sp>
        <p:sp>
          <p:nvSpPr>
            <p:cNvPr name="TextBox 17" id="17"/>
            <p:cNvSpPr txBox="true"/>
            <p:nvPr/>
          </p:nvSpPr>
          <p:spPr>
            <a:xfrm>
              <a:off x="0" y="-38100"/>
              <a:ext cx="1383196" cy="158251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423776" y="3094181"/>
            <a:ext cx="5251821" cy="5863961"/>
            <a:chOff x="0" y="0"/>
            <a:chExt cx="1383196" cy="1544418"/>
          </a:xfrm>
        </p:grpSpPr>
        <p:sp>
          <p:nvSpPr>
            <p:cNvPr name="Freeform 19" id="19"/>
            <p:cNvSpPr/>
            <p:nvPr/>
          </p:nvSpPr>
          <p:spPr>
            <a:xfrm flipH="false" flipV="false" rot="0">
              <a:off x="0" y="0"/>
              <a:ext cx="1383196" cy="1544418"/>
            </a:xfrm>
            <a:custGeom>
              <a:avLst/>
              <a:gdLst/>
              <a:ahLst/>
              <a:cxnLst/>
              <a:rect r="r" b="b" t="t" l="l"/>
              <a:pathLst>
                <a:path h="1544418" w="1383196">
                  <a:moveTo>
                    <a:pt x="23586" y="0"/>
                  </a:moveTo>
                  <a:lnTo>
                    <a:pt x="1359609" y="0"/>
                  </a:lnTo>
                  <a:cubicBezTo>
                    <a:pt x="1372636" y="0"/>
                    <a:pt x="1383196" y="10560"/>
                    <a:pt x="1383196" y="23586"/>
                  </a:cubicBezTo>
                  <a:lnTo>
                    <a:pt x="1383196" y="1520831"/>
                  </a:lnTo>
                  <a:cubicBezTo>
                    <a:pt x="1383196" y="1533858"/>
                    <a:pt x="1372636" y="1544418"/>
                    <a:pt x="1359609" y="1544418"/>
                  </a:cubicBezTo>
                  <a:lnTo>
                    <a:pt x="23586" y="1544418"/>
                  </a:lnTo>
                  <a:cubicBezTo>
                    <a:pt x="17331" y="1544418"/>
                    <a:pt x="11332" y="1541933"/>
                    <a:pt x="6908" y="1537509"/>
                  </a:cubicBezTo>
                  <a:cubicBezTo>
                    <a:pt x="2485" y="1533086"/>
                    <a:pt x="0" y="1527087"/>
                    <a:pt x="0" y="1520831"/>
                  </a:cubicBezTo>
                  <a:lnTo>
                    <a:pt x="0" y="23586"/>
                  </a:lnTo>
                  <a:cubicBezTo>
                    <a:pt x="0" y="10560"/>
                    <a:pt x="10560" y="0"/>
                    <a:pt x="23586" y="0"/>
                  </a:cubicBezTo>
                  <a:close/>
                </a:path>
              </a:pathLst>
            </a:custGeom>
            <a:solidFill>
              <a:srgbClr val="E8D8C4"/>
            </a:solidFill>
          </p:spPr>
        </p:sp>
        <p:sp>
          <p:nvSpPr>
            <p:cNvPr name="TextBox 20" id="20"/>
            <p:cNvSpPr txBox="true"/>
            <p:nvPr/>
          </p:nvSpPr>
          <p:spPr>
            <a:xfrm>
              <a:off x="0" y="-38100"/>
              <a:ext cx="1383196" cy="1582518"/>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688574" y="3504165"/>
            <a:ext cx="1099479" cy="1158455"/>
          </a:xfrm>
          <a:custGeom>
            <a:avLst/>
            <a:gdLst/>
            <a:ahLst/>
            <a:cxnLst/>
            <a:rect r="r" b="b" t="t" l="l"/>
            <a:pathLst>
              <a:path h="1158455" w="1099479">
                <a:moveTo>
                  <a:pt x="0" y="0"/>
                </a:moveTo>
                <a:lnTo>
                  <a:pt x="1099479" y="0"/>
                </a:lnTo>
                <a:lnTo>
                  <a:pt x="1099479" y="1158454"/>
                </a:lnTo>
                <a:lnTo>
                  <a:pt x="0" y="1158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8644416" y="3504165"/>
            <a:ext cx="999167" cy="1158455"/>
          </a:xfrm>
          <a:custGeom>
            <a:avLst/>
            <a:gdLst/>
            <a:ahLst/>
            <a:cxnLst/>
            <a:rect r="r" b="b" t="t" l="l"/>
            <a:pathLst>
              <a:path h="1158455" w="999167">
                <a:moveTo>
                  <a:pt x="0" y="0"/>
                </a:moveTo>
                <a:lnTo>
                  <a:pt x="999168" y="0"/>
                </a:lnTo>
                <a:lnTo>
                  <a:pt x="999168" y="1158454"/>
                </a:lnTo>
                <a:lnTo>
                  <a:pt x="0" y="1158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4449223" y="3504165"/>
            <a:ext cx="1200927" cy="1243914"/>
          </a:xfrm>
          <a:custGeom>
            <a:avLst/>
            <a:gdLst/>
            <a:ahLst/>
            <a:cxnLst/>
            <a:rect r="r" b="b" t="t" l="l"/>
            <a:pathLst>
              <a:path h="1243914" w="1200927">
                <a:moveTo>
                  <a:pt x="0" y="0"/>
                </a:moveTo>
                <a:lnTo>
                  <a:pt x="1200928" y="0"/>
                </a:lnTo>
                <a:lnTo>
                  <a:pt x="1200928" y="1243914"/>
                </a:lnTo>
                <a:lnTo>
                  <a:pt x="0" y="12439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598169" y="1395534"/>
            <a:ext cx="17077428" cy="1219162"/>
          </a:xfrm>
          <a:prstGeom prst="rect">
            <a:avLst/>
          </a:prstGeom>
        </p:spPr>
        <p:txBody>
          <a:bodyPr anchor="t" rtlCol="false" tIns="0" lIns="0" bIns="0" rIns="0">
            <a:spAutoFit/>
          </a:bodyPr>
          <a:lstStyle/>
          <a:p>
            <a:pPr algn="ctr" marL="0" indent="0" lvl="0">
              <a:lnSpc>
                <a:spcPts val="7649"/>
              </a:lnSpc>
            </a:pPr>
            <a:r>
              <a:rPr lang="en-US" sz="8499" spc="594">
                <a:solidFill>
                  <a:srgbClr val="FFFFFF"/>
                </a:solidFill>
                <a:latin typeface="Active Heart"/>
                <a:ea typeface="Active Heart"/>
                <a:cs typeface="Active Heart"/>
                <a:sym typeface="Active Heart"/>
              </a:rPr>
              <a:t>SALES PERFORMANCE</a:t>
            </a:r>
          </a:p>
        </p:txBody>
      </p:sp>
      <p:sp>
        <p:nvSpPr>
          <p:cNvPr name="TextBox 25" id="25"/>
          <p:cNvSpPr txBox="true"/>
          <p:nvPr/>
        </p:nvSpPr>
        <p:spPr>
          <a:xfrm rot="0">
            <a:off x="1560846" y="489476"/>
            <a:ext cx="4303377"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26" id="26"/>
          <p:cNvSpPr txBox="true"/>
          <p:nvPr/>
        </p:nvSpPr>
        <p:spPr>
          <a:xfrm rot="0">
            <a:off x="980970" y="4891219"/>
            <a:ext cx="4500453" cy="468481"/>
          </a:xfrm>
          <a:prstGeom prst="rect">
            <a:avLst/>
          </a:prstGeom>
        </p:spPr>
        <p:txBody>
          <a:bodyPr anchor="t" rtlCol="false" tIns="0" lIns="0" bIns="0" rIns="0">
            <a:spAutoFit/>
          </a:bodyPr>
          <a:lstStyle/>
          <a:p>
            <a:pPr algn="ctr" marL="0" indent="0" lvl="0">
              <a:lnSpc>
                <a:spcPts val="2970"/>
              </a:lnSpc>
            </a:pPr>
            <a:r>
              <a:rPr lang="en-US" sz="3300" spc="231">
                <a:solidFill>
                  <a:srgbClr val="6D2932"/>
                </a:solidFill>
                <a:latin typeface="Active Heart"/>
                <a:ea typeface="Active Heart"/>
                <a:cs typeface="Active Heart"/>
                <a:sym typeface="Active Heart"/>
              </a:rPr>
              <a:t>Revenue Growth</a:t>
            </a:r>
          </a:p>
        </p:txBody>
      </p:sp>
      <p:sp>
        <p:nvSpPr>
          <p:cNvPr name="TextBox 27" id="27"/>
          <p:cNvSpPr txBox="true"/>
          <p:nvPr/>
        </p:nvSpPr>
        <p:spPr>
          <a:xfrm rot="0">
            <a:off x="6893773" y="4891219"/>
            <a:ext cx="4500453" cy="468481"/>
          </a:xfrm>
          <a:prstGeom prst="rect">
            <a:avLst/>
          </a:prstGeom>
        </p:spPr>
        <p:txBody>
          <a:bodyPr anchor="t" rtlCol="false" tIns="0" lIns="0" bIns="0" rIns="0">
            <a:spAutoFit/>
          </a:bodyPr>
          <a:lstStyle/>
          <a:p>
            <a:pPr algn="ctr" marL="0" indent="0" lvl="0">
              <a:lnSpc>
                <a:spcPts val="2970"/>
              </a:lnSpc>
            </a:pPr>
            <a:r>
              <a:rPr lang="en-US" sz="3300" spc="231">
                <a:solidFill>
                  <a:srgbClr val="6D2932"/>
                </a:solidFill>
                <a:latin typeface="Active Heart"/>
                <a:ea typeface="Active Heart"/>
                <a:cs typeface="Active Heart"/>
                <a:sym typeface="Active Heart"/>
              </a:rPr>
              <a:t>Market Penetration</a:t>
            </a:r>
          </a:p>
        </p:txBody>
      </p:sp>
      <p:sp>
        <p:nvSpPr>
          <p:cNvPr name="TextBox 28" id="28"/>
          <p:cNvSpPr txBox="true"/>
          <p:nvPr/>
        </p:nvSpPr>
        <p:spPr>
          <a:xfrm rot="0">
            <a:off x="988087" y="5472618"/>
            <a:ext cx="4500453" cy="2492992"/>
          </a:xfrm>
          <a:prstGeom prst="rect">
            <a:avLst/>
          </a:prstGeom>
        </p:spPr>
        <p:txBody>
          <a:bodyPr anchor="t" rtlCol="false" tIns="0" lIns="0" bIns="0" rIns="0">
            <a:spAutoFit/>
          </a:bodyPr>
          <a:lstStyle/>
          <a:p>
            <a:pPr algn="ctr" marL="0" indent="0" lvl="0">
              <a:lnSpc>
                <a:spcPts val="3352"/>
              </a:lnSpc>
            </a:pPr>
            <a:r>
              <a:rPr lang="en-US" sz="2095" spc="104">
                <a:solidFill>
                  <a:srgbClr val="2F0C11"/>
                </a:solidFill>
                <a:latin typeface="Tenor Sans"/>
                <a:ea typeface="Tenor Sans"/>
                <a:cs typeface="Tenor Sans"/>
                <a:sym typeface="Tenor Sans"/>
              </a:rPr>
              <a:t>Our sales efforts have yielded a commendable 65% increase in revenue compared to the previous period, showcasing robust growth in product/service sales.</a:t>
            </a:r>
          </a:p>
        </p:txBody>
      </p:sp>
      <p:sp>
        <p:nvSpPr>
          <p:cNvPr name="TextBox 29" id="29"/>
          <p:cNvSpPr txBox="true"/>
          <p:nvPr/>
        </p:nvSpPr>
        <p:spPr>
          <a:xfrm rot="0">
            <a:off x="6893773" y="5472618"/>
            <a:ext cx="4500453" cy="2492992"/>
          </a:xfrm>
          <a:prstGeom prst="rect">
            <a:avLst/>
          </a:prstGeom>
        </p:spPr>
        <p:txBody>
          <a:bodyPr anchor="t" rtlCol="false" tIns="0" lIns="0" bIns="0" rIns="0">
            <a:spAutoFit/>
          </a:bodyPr>
          <a:lstStyle/>
          <a:p>
            <a:pPr algn="ctr" marL="0" indent="0" lvl="0">
              <a:lnSpc>
                <a:spcPts val="3352"/>
              </a:lnSpc>
            </a:pPr>
            <a:r>
              <a:rPr lang="en-US" sz="2095" spc="104">
                <a:solidFill>
                  <a:srgbClr val="2F0C11"/>
                </a:solidFill>
                <a:latin typeface="Tenor Sans"/>
                <a:ea typeface="Tenor Sans"/>
                <a:cs typeface="Tenor Sans"/>
                <a:sym typeface="Tenor Sans"/>
              </a:rPr>
              <a:t>Successful market penetration has been achieved in some specific market segments, demonstrating our ability to capture new opportunities and expand our customer base.</a:t>
            </a:r>
          </a:p>
        </p:txBody>
      </p:sp>
      <p:sp>
        <p:nvSpPr>
          <p:cNvPr name="TextBox 30" id="30"/>
          <p:cNvSpPr txBox="true"/>
          <p:nvPr/>
        </p:nvSpPr>
        <p:spPr>
          <a:xfrm rot="0">
            <a:off x="12799460" y="4891219"/>
            <a:ext cx="4500453" cy="468481"/>
          </a:xfrm>
          <a:prstGeom prst="rect">
            <a:avLst/>
          </a:prstGeom>
        </p:spPr>
        <p:txBody>
          <a:bodyPr anchor="t" rtlCol="false" tIns="0" lIns="0" bIns="0" rIns="0">
            <a:spAutoFit/>
          </a:bodyPr>
          <a:lstStyle/>
          <a:p>
            <a:pPr algn="ctr" marL="0" indent="0" lvl="0">
              <a:lnSpc>
                <a:spcPts val="2970"/>
              </a:lnSpc>
            </a:pPr>
            <a:r>
              <a:rPr lang="en-US" sz="3300" spc="231">
                <a:solidFill>
                  <a:srgbClr val="6D2932"/>
                </a:solidFill>
                <a:latin typeface="Active Heart"/>
                <a:ea typeface="Active Heart"/>
                <a:cs typeface="Active Heart"/>
                <a:sym typeface="Active Heart"/>
              </a:rPr>
              <a:t>Customer Retention</a:t>
            </a:r>
          </a:p>
        </p:txBody>
      </p:sp>
      <p:sp>
        <p:nvSpPr>
          <p:cNvPr name="TextBox 31" id="31"/>
          <p:cNvSpPr txBox="true"/>
          <p:nvPr/>
        </p:nvSpPr>
        <p:spPr>
          <a:xfrm rot="0">
            <a:off x="12799460" y="5472618"/>
            <a:ext cx="4500453" cy="2911943"/>
          </a:xfrm>
          <a:prstGeom prst="rect">
            <a:avLst/>
          </a:prstGeom>
        </p:spPr>
        <p:txBody>
          <a:bodyPr anchor="t" rtlCol="false" tIns="0" lIns="0" bIns="0" rIns="0">
            <a:spAutoFit/>
          </a:bodyPr>
          <a:lstStyle/>
          <a:p>
            <a:pPr algn="ctr" marL="0" indent="0" lvl="0">
              <a:lnSpc>
                <a:spcPts val="3352"/>
              </a:lnSpc>
            </a:pPr>
            <a:r>
              <a:rPr lang="en-US" sz="2095" spc="104">
                <a:solidFill>
                  <a:srgbClr val="2F0C11"/>
                </a:solidFill>
                <a:latin typeface="Tenor Sans"/>
                <a:ea typeface="Tenor Sans"/>
                <a:cs typeface="Tenor Sans"/>
                <a:sym typeface="Tenor Sans"/>
              </a:rPr>
              <a:t>Our focus on customer satisfaction and relationship-building is evident in a 55% increase in customer retention, underlining our commitment to long-term partnerships and loyalty.</a:t>
            </a:r>
          </a:p>
        </p:txBody>
      </p:sp>
      <p:grpSp>
        <p:nvGrpSpPr>
          <p:cNvPr name="Group 32" id="32"/>
          <p:cNvGrpSpPr/>
          <p:nvPr/>
        </p:nvGrpSpPr>
        <p:grpSpPr>
          <a:xfrm rot="0">
            <a:off x="15841778" y="395436"/>
            <a:ext cx="502580" cy="584821"/>
            <a:chOff x="0" y="0"/>
            <a:chExt cx="698500" cy="812800"/>
          </a:xfrm>
        </p:grpSpPr>
        <p:sp>
          <p:nvSpPr>
            <p:cNvPr name="Freeform 33" id="3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34" id="3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5612933" y="3951112"/>
            <a:ext cx="502580" cy="584821"/>
            <a:chOff x="0" y="0"/>
            <a:chExt cx="698500" cy="812800"/>
          </a:xfrm>
        </p:grpSpPr>
        <p:sp>
          <p:nvSpPr>
            <p:cNvPr name="Freeform 36" id="3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37" id="3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1518620" y="8149338"/>
            <a:ext cx="502580" cy="584821"/>
            <a:chOff x="0" y="0"/>
            <a:chExt cx="698500" cy="812800"/>
          </a:xfrm>
        </p:grpSpPr>
        <p:sp>
          <p:nvSpPr>
            <p:cNvPr name="Freeform 39" id="3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40" id="4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6756720" y="2801771"/>
            <a:ext cx="502580" cy="584821"/>
            <a:chOff x="0" y="0"/>
            <a:chExt cx="698500" cy="812800"/>
          </a:xfrm>
        </p:grpSpPr>
        <p:sp>
          <p:nvSpPr>
            <p:cNvPr name="Freeform 42" id="4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43" id="4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61C24"/>
        </a:solidFill>
      </p:bgPr>
    </p:bg>
    <p:spTree>
      <p:nvGrpSpPr>
        <p:cNvPr id="1" name=""/>
        <p:cNvGrpSpPr/>
        <p:nvPr/>
      </p:nvGrpSpPr>
      <p:grpSpPr>
        <a:xfrm>
          <a:off x="0" y="0"/>
          <a:ext cx="0" cy="0"/>
          <a:chOff x="0" y="0"/>
          <a:chExt cx="0" cy="0"/>
        </a:xfrm>
      </p:grpSpPr>
      <p:grpSp>
        <p:nvGrpSpPr>
          <p:cNvPr name="Group 2" id="2"/>
          <p:cNvGrpSpPr/>
          <p:nvPr/>
        </p:nvGrpSpPr>
        <p:grpSpPr>
          <a:xfrm rot="0">
            <a:off x="12389150" y="0"/>
            <a:ext cx="6000505" cy="10422358"/>
            <a:chOff x="0" y="0"/>
            <a:chExt cx="929635" cy="1614696"/>
          </a:xfrm>
        </p:grpSpPr>
        <p:sp>
          <p:nvSpPr>
            <p:cNvPr name="Freeform 3" id="3"/>
            <p:cNvSpPr/>
            <p:nvPr/>
          </p:nvSpPr>
          <p:spPr>
            <a:xfrm flipH="false" flipV="false" rot="0">
              <a:off x="0" y="0"/>
              <a:ext cx="929635" cy="1614696"/>
            </a:xfrm>
            <a:custGeom>
              <a:avLst/>
              <a:gdLst/>
              <a:ahLst/>
              <a:cxnLst/>
              <a:rect r="r" b="b" t="t" l="l"/>
              <a:pathLst>
                <a:path h="1614696" w="929635">
                  <a:moveTo>
                    <a:pt x="0" y="0"/>
                  </a:moveTo>
                  <a:lnTo>
                    <a:pt x="929635" y="0"/>
                  </a:lnTo>
                  <a:lnTo>
                    <a:pt x="929635" y="1614696"/>
                  </a:lnTo>
                  <a:lnTo>
                    <a:pt x="0" y="1614696"/>
                  </a:lnTo>
                  <a:close/>
                </a:path>
              </a:pathLst>
            </a:custGeom>
            <a:blipFill>
              <a:blip r:embed="rId2"/>
              <a:stretch>
                <a:fillRect l="0" t="0" r="-160211" b="0"/>
              </a:stretch>
            </a:blipFill>
          </p:spPr>
        </p:sp>
      </p:grpSp>
      <p:grpSp>
        <p:nvGrpSpPr>
          <p:cNvPr name="Group 4" id="4"/>
          <p:cNvGrpSpPr/>
          <p:nvPr/>
        </p:nvGrpSpPr>
        <p:grpSpPr>
          <a:xfrm rot="0">
            <a:off x="11600287" y="556151"/>
            <a:ext cx="1374415" cy="1599319"/>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358166" y="1260652"/>
            <a:ext cx="669034" cy="778512"/>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12403" y="460993"/>
            <a:ext cx="832595" cy="614422"/>
          </a:xfrm>
          <a:custGeom>
            <a:avLst/>
            <a:gdLst/>
            <a:ahLst/>
            <a:cxnLst/>
            <a:rect r="r" b="b" t="t" l="l"/>
            <a:pathLst>
              <a:path h="614422" w="832595">
                <a:moveTo>
                  <a:pt x="0" y="0"/>
                </a:moveTo>
                <a:lnTo>
                  <a:pt x="832594" y="0"/>
                </a:lnTo>
                <a:lnTo>
                  <a:pt x="832594" y="614422"/>
                </a:lnTo>
                <a:lnTo>
                  <a:pt x="0" y="614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60846" y="489476"/>
            <a:ext cx="10076568" cy="490876"/>
          </a:xfrm>
          <a:prstGeom prst="rect">
            <a:avLst/>
          </a:prstGeom>
        </p:spPr>
        <p:txBody>
          <a:bodyPr anchor="t" rtlCol="false" tIns="0" lIns="0" bIns="0" rIns="0">
            <a:spAutoFit/>
          </a:bodyPr>
          <a:lstStyle/>
          <a:p>
            <a:pPr algn="l" marL="0" indent="0" lvl="0">
              <a:lnSpc>
                <a:spcPts val="3920"/>
              </a:lnSpc>
              <a:spcBef>
                <a:spcPct val="0"/>
              </a:spcBef>
            </a:pPr>
            <a:r>
              <a:rPr lang="en-US" sz="2800" spc="140">
                <a:solidFill>
                  <a:srgbClr val="E8D8C4"/>
                </a:solidFill>
                <a:latin typeface="Tenor Sans"/>
                <a:ea typeface="Tenor Sans"/>
                <a:cs typeface="Tenor Sans"/>
                <a:sym typeface="Tenor Sans"/>
              </a:rPr>
              <a:t>D'LIGHT BIKES</a:t>
            </a:r>
          </a:p>
        </p:txBody>
      </p:sp>
      <p:sp>
        <p:nvSpPr>
          <p:cNvPr name="TextBox 12" id="12"/>
          <p:cNvSpPr txBox="true"/>
          <p:nvPr/>
        </p:nvSpPr>
        <p:spPr>
          <a:xfrm rot="0">
            <a:off x="612403" y="1547712"/>
            <a:ext cx="11025012" cy="1219265"/>
          </a:xfrm>
          <a:prstGeom prst="rect">
            <a:avLst/>
          </a:prstGeom>
        </p:spPr>
        <p:txBody>
          <a:bodyPr anchor="t" rtlCol="false" tIns="0" lIns="0" bIns="0" rIns="0">
            <a:spAutoFit/>
          </a:bodyPr>
          <a:lstStyle/>
          <a:p>
            <a:pPr algn="l" marL="0" indent="0" lvl="0">
              <a:lnSpc>
                <a:spcPts val="7649"/>
              </a:lnSpc>
            </a:pPr>
            <a:r>
              <a:rPr lang="en-US" sz="8499" spc="594">
                <a:solidFill>
                  <a:srgbClr val="FFFFFF"/>
                </a:solidFill>
                <a:latin typeface="Active Heart"/>
                <a:ea typeface="Active Heart"/>
                <a:cs typeface="Active Heart"/>
                <a:sym typeface="Active Heart"/>
              </a:rPr>
              <a:t>PROJECT LIMITATION</a:t>
            </a:r>
          </a:p>
        </p:txBody>
      </p:sp>
      <p:grpSp>
        <p:nvGrpSpPr>
          <p:cNvPr name="Group 13" id="13"/>
          <p:cNvGrpSpPr/>
          <p:nvPr/>
        </p:nvGrpSpPr>
        <p:grpSpPr>
          <a:xfrm rot="0">
            <a:off x="612403" y="3951068"/>
            <a:ext cx="832595" cy="8325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5" id="15"/>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01</a:t>
              </a:r>
            </a:p>
          </p:txBody>
        </p:sp>
      </p:grpSp>
      <p:grpSp>
        <p:nvGrpSpPr>
          <p:cNvPr name="Group 16" id="16"/>
          <p:cNvGrpSpPr/>
          <p:nvPr/>
        </p:nvGrpSpPr>
        <p:grpSpPr>
          <a:xfrm rot="0">
            <a:off x="612403" y="6148321"/>
            <a:ext cx="832595" cy="8325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18" id="18"/>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02</a:t>
              </a:r>
            </a:p>
          </p:txBody>
        </p:sp>
      </p:grpSp>
      <p:grpSp>
        <p:nvGrpSpPr>
          <p:cNvPr name="Group 19" id="19"/>
          <p:cNvGrpSpPr/>
          <p:nvPr/>
        </p:nvGrpSpPr>
        <p:grpSpPr>
          <a:xfrm rot="0">
            <a:off x="612403" y="7946300"/>
            <a:ext cx="832595" cy="8325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4"/>
            </a:solidFill>
          </p:spPr>
        </p:sp>
        <p:sp>
          <p:nvSpPr>
            <p:cNvPr name="TextBox 21" id="21"/>
            <p:cNvSpPr txBox="true"/>
            <p:nvPr/>
          </p:nvSpPr>
          <p:spPr>
            <a:xfrm>
              <a:off x="76200" y="-28575"/>
              <a:ext cx="660400" cy="765175"/>
            </a:xfrm>
            <a:prstGeom prst="rect">
              <a:avLst/>
            </a:prstGeom>
          </p:spPr>
          <p:txBody>
            <a:bodyPr anchor="ctr" rtlCol="false" tIns="50800" lIns="50800" bIns="50800" rIns="50800"/>
            <a:lstStyle/>
            <a:p>
              <a:pPr algn="ctr">
                <a:lnSpc>
                  <a:spcPts val="3499"/>
                </a:lnSpc>
              </a:pPr>
              <a:r>
                <a:rPr lang="en-US" sz="2499">
                  <a:solidFill>
                    <a:srgbClr val="561C24"/>
                  </a:solidFill>
                  <a:latin typeface="Active Heart"/>
                  <a:ea typeface="Active Heart"/>
                  <a:cs typeface="Active Heart"/>
                  <a:sym typeface="Active Heart"/>
                </a:rPr>
                <a:t>03</a:t>
              </a:r>
            </a:p>
          </p:txBody>
        </p:sp>
      </p:grpSp>
      <p:sp>
        <p:nvSpPr>
          <p:cNvPr name="TextBox 22" id="22"/>
          <p:cNvSpPr txBox="true"/>
          <p:nvPr/>
        </p:nvSpPr>
        <p:spPr>
          <a:xfrm rot="0">
            <a:off x="1811538" y="3980861"/>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Binary Outcome Simplification</a:t>
            </a:r>
          </a:p>
        </p:txBody>
      </p:sp>
      <p:sp>
        <p:nvSpPr>
          <p:cNvPr name="TextBox 23" id="23"/>
          <p:cNvSpPr txBox="true"/>
          <p:nvPr/>
        </p:nvSpPr>
        <p:spPr>
          <a:xfrm rot="0">
            <a:off x="1811538" y="4482797"/>
            <a:ext cx="9825876" cy="1184415"/>
          </a:xfrm>
          <a:prstGeom prst="rect">
            <a:avLst/>
          </a:prstGeom>
        </p:spPr>
        <p:txBody>
          <a:bodyPr anchor="t" rtlCol="false" tIns="0" lIns="0" bIns="0" rIns="0">
            <a:spAutoFit/>
          </a:bodyPr>
          <a:lstStyle/>
          <a:p>
            <a:pPr algn="just" marL="0" indent="0" lvl="0">
              <a:lnSpc>
                <a:spcPts val="3192"/>
              </a:lnSpc>
            </a:pPr>
            <a:r>
              <a:rPr lang="en-US" sz="1995" spc="99">
                <a:solidFill>
                  <a:srgbClr val="FFFFFF"/>
                </a:solidFill>
                <a:latin typeface="Tenor Sans"/>
                <a:ea typeface="Tenor Sans"/>
                <a:cs typeface="Tenor Sans"/>
                <a:sym typeface="Tenor Sans"/>
              </a:rPr>
              <a:t>The purchased bike field is binary. This may oversimplify the decision-making process (e.g; intent to purchase, past ownership, or interest without purchase are not captured.</a:t>
            </a:r>
          </a:p>
        </p:txBody>
      </p:sp>
      <p:sp>
        <p:nvSpPr>
          <p:cNvPr name="TextBox 24" id="24"/>
          <p:cNvSpPr txBox="true"/>
          <p:nvPr/>
        </p:nvSpPr>
        <p:spPr>
          <a:xfrm rot="0">
            <a:off x="1811538" y="6176896"/>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Missing Seasonal Context.</a:t>
            </a:r>
          </a:p>
        </p:txBody>
      </p:sp>
      <p:sp>
        <p:nvSpPr>
          <p:cNvPr name="TextBox 25" id="25"/>
          <p:cNvSpPr txBox="true"/>
          <p:nvPr/>
        </p:nvSpPr>
        <p:spPr>
          <a:xfrm rot="0">
            <a:off x="1811538" y="6678832"/>
            <a:ext cx="9825876" cy="780633"/>
          </a:xfrm>
          <a:prstGeom prst="rect">
            <a:avLst/>
          </a:prstGeom>
        </p:spPr>
        <p:txBody>
          <a:bodyPr anchor="t" rtlCol="false" tIns="0" lIns="0" bIns="0" rIns="0">
            <a:spAutoFit/>
          </a:bodyPr>
          <a:lstStyle/>
          <a:p>
            <a:pPr algn="l" marL="0" indent="0" lvl="0">
              <a:lnSpc>
                <a:spcPts val="3192"/>
              </a:lnSpc>
            </a:pPr>
            <a:r>
              <a:rPr lang="en-US" sz="1995" spc="99">
                <a:solidFill>
                  <a:srgbClr val="FFFFFF"/>
                </a:solidFill>
                <a:latin typeface="Tenor Sans"/>
                <a:ea typeface="Tenor Sans"/>
                <a:cs typeface="Tenor Sans"/>
                <a:sym typeface="Tenor Sans"/>
              </a:rPr>
              <a:t>Without date, or time-series data, it’s hard to identify trends over time, seasonality, or impact of specific events.</a:t>
            </a:r>
          </a:p>
        </p:txBody>
      </p:sp>
      <p:sp>
        <p:nvSpPr>
          <p:cNvPr name="TextBox 26" id="26"/>
          <p:cNvSpPr txBox="true"/>
          <p:nvPr/>
        </p:nvSpPr>
        <p:spPr>
          <a:xfrm rot="0">
            <a:off x="1811538" y="7974875"/>
            <a:ext cx="9825876" cy="443769"/>
          </a:xfrm>
          <a:prstGeom prst="rect">
            <a:avLst/>
          </a:prstGeom>
        </p:spPr>
        <p:txBody>
          <a:bodyPr anchor="t" rtlCol="false" tIns="0" lIns="0" bIns="0" rIns="0">
            <a:spAutoFit/>
          </a:bodyPr>
          <a:lstStyle/>
          <a:p>
            <a:pPr algn="l" marL="0" indent="0" lvl="0">
              <a:lnSpc>
                <a:spcPts val="2821"/>
              </a:lnSpc>
            </a:pPr>
            <a:r>
              <a:rPr lang="en-US" sz="3135" spc="219">
                <a:solidFill>
                  <a:srgbClr val="E8D8C4"/>
                </a:solidFill>
                <a:latin typeface="Active Heart"/>
                <a:ea typeface="Active Heart"/>
                <a:cs typeface="Active Heart"/>
                <a:sym typeface="Active Heart"/>
              </a:rPr>
              <a:t>Limited Behavioural Data</a:t>
            </a:r>
          </a:p>
        </p:txBody>
      </p:sp>
      <p:sp>
        <p:nvSpPr>
          <p:cNvPr name="TextBox 27" id="27"/>
          <p:cNvSpPr txBox="true"/>
          <p:nvPr/>
        </p:nvSpPr>
        <p:spPr>
          <a:xfrm rot="0">
            <a:off x="1811538" y="8476811"/>
            <a:ext cx="9825876" cy="1178768"/>
          </a:xfrm>
          <a:prstGeom prst="rect">
            <a:avLst/>
          </a:prstGeom>
        </p:spPr>
        <p:txBody>
          <a:bodyPr anchor="t" rtlCol="false" tIns="0" lIns="0" bIns="0" rIns="0">
            <a:spAutoFit/>
          </a:bodyPr>
          <a:lstStyle/>
          <a:p>
            <a:pPr algn="l" marL="0" indent="0" lvl="0">
              <a:lnSpc>
                <a:spcPts val="3192"/>
              </a:lnSpc>
            </a:pPr>
            <a:r>
              <a:rPr lang="en-US" sz="1995" spc="99">
                <a:solidFill>
                  <a:srgbClr val="FFFFFF"/>
                </a:solidFill>
                <a:latin typeface="Tenor Sans"/>
                <a:ea typeface="Tenor Sans"/>
                <a:cs typeface="Tenor Sans"/>
                <a:sym typeface="Tenor Sans"/>
              </a:rPr>
              <a:t>The dataset, despite having demographic data, lacks in-depth transactional data, or even detailed behavioral insights (e.g, motivation, satisfaction, reasons for not purchasing, and so 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DAGlayPEZ40</dc:identifier>
  <dcterms:modified xsi:type="dcterms:W3CDTF">2011-08-01T06:04:30Z</dcterms:modified>
  <cp:revision>1</cp:revision>
  <dc:title>D'Light Bike</dc:title>
</cp:coreProperties>
</file>